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92" r:id="rId2"/>
    <p:sldId id="256" r:id="rId3"/>
    <p:sldId id="288" r:id="rId4"/>
    <p:sldId id="270" r:id="rId5"/>
    <p:sldId id="290" r:id="rId6"/>
    <p:sldId id="286" r:id="rId7"/>
    <p:sldId id="294" r:id="rId8"/>
    <p:sldId id="291" r:id="rId9"/>
    <p:sldId id="273" r:id="rId10"/>
    <p:sldId id="274" r:id="rId11"/>
    <p:sldId id="265" r:id="rId12"/>
    <p:sldId id="287" r:id="rId13"/>
    <p:sldId id="259" r:id="rId14"/>
    <p:sldId id="258" r:id="rId15"/>
    <p:sldId id="280" r:id="rId16"/>
    <p:sldId id="260" r:id="rId17"/>
    <p:sldId id="289" r:id="rId18"/>
    <p:sldId id="266" r:id="rId19"/>
    <p:sldId id="267" r:id="rId20"/>
    <p:sldId id="293" r:id="rId21"/>
    <p:sldId id="296" r:id="rId22"/>
    <p:sldId id="297"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20FAED-B55E-49BD-BA0B-F9BFB06978A6}" v="1" dt="2024-10-18T11:30:59.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598" autoAdjust="0"/>
  </p:normalViewPr>
  <p:slideViewPr>
    <p:cSldViewPr snapToGrid="0">
      <p:cViewPr varScale="1">
        <p:scale>
          <a:sx n="59" d="100"/>
          <a:sy n="59" d="100"/>
        </p:scale>
        <p:origin x="1524" y="308"/>
      </p:cViewPr>
      <p:guideLst/>
    </p:cSldViewPr>
  </p:slideViewPr>
  <p:outlineViewPr>
    <p:cViewPr>
      <p:scale>
        <a:sx n="33" d="100"/>
        <a:sy n="33" d="100"/>
      </p:scale>
      <p:origin x="0" y="-3293"/>
    </p:cViewPr>
  </p:outlineViewPr>
  <p:notesTextViewPr>
    <p:cViewPr>
      <p:scale>
        <a:sx n="1" d="1"/>
        <a:sy n="1" d="1"/>
      </p:scale>
      <p:origin x="0" y="0"/>
    </p:cViewPr>
  </p:notesTextViewPr>
  <p:sorterViewPr>
    <p:cViewPr>
      <p:scale>
        <a:sx n="100" d="100"/>
        <a:sy n="100" d="100"/>
      </p:scale>
      <p:origin x="0" y="-1867"/>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th Chabedi" userId="2142cf2e-8ca9-46d9-9615-2430e226769d" providerId="ADAL" clId="{CE20FAED-B55E-49BD-BA0B-F9BFB06978A6}"/>
    <pc:docChg chg="custSel addSld modSld">
      <pc:chgData name="Faith Chabedi" userId="2142cf2e-8ca9-46d9-9615-2430e226769d" providerId="ADAL" clId="{CE20FAED-B55E-49BD-BA0B-F9BFB06978A6}" dt="2024-10-18T11:30:59.261" v="1" actId="27636"/>
      <pc:docMkLst>
        <pc:docMk/>
      </pc:docMkLst>
      <pc:sldChg chg="modSp add mod">
        <pc:chgData name="Faith Chabedi" userId="2142cf2e-8ca9-46d9-9615-2430e226769d" providerId="ADAL" clId="{CE20FAED-B55E-49BD-BA0B-F9BFB06978A6}" dt="2024-10-18T11:30:59.261" v="1" actId="27636"/>
        <pc:sldMkLst>
          <pc:docMk/>
          <pc:sldMk cId="2154462691" sldId="279"/>
        </pc:sldMkLst>
        <pc:spChg chg="mod">
          <ac:chgData name="Faith Chabedi" userId="2142cf2e-8ca9-46d9-9615-2430e226769d" providerId="ADAL" clId="{CE20FAED-B55E-49BD-BA0B-F9BFB06978A6}" dt="2024-10-18T11:30:59.261" v="1" actId="27636"/>
          <ac:spMkLst>
            <pc:docMk/>
            <pc:sldMk cId="2154462691" sldId="279"/>
            <ac:spMk id="2" creationId="{47DA2654-C2E4-B8F2-E1AE-C537B6942A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8781C-80B7-4804-A7A4-9E7A8C0127C8}" type="datetimeFigureOut">
              <a:rPr lang="en-US" smtClean="0"/>
              <a:t>10/18/2024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A9807-B2AA-4415-ADFB-386C0040CA0A}" type="slidenum">
              <a:rPr lang="en-US" smtClean="0"/>
              <a:t>‹#›</a:t>
            </a:fld>
            <a:endParaRPr lang="en-US"/>
          </a:p>
        </p:txBody>
      </p:sp>
    </p:spTree>
    <p:extLst>
      <p:ext uri="{BB962C8B-B14F-4D97-AF65-F5344CB8AC3E}">
        <p14:creationId xmlns:p14="http://schemas.microsoft.com/office/powerpoint/2010/main" val="2355886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lnewstoday.com/articles/893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DA9807-B2AA-4415-ADFB-386C0040CA0A}" type="slidenum">
              <a:rPr lang="en-US" smtClean="0"/>
              <a:t>1</a:t>
            </a:fld>
            <a:endParaRPr lang="en-US"/>
          </a:p>
        </p:txBody>
      </p:sp>
    </p:spTree>
    <p:extLst>
      <p:ext uri="{BB962C8B-B14F-4D97-AF65-F5344CB8AC3E}">
        <p14:creationId xmlns:p14="http://schemas.microsoft.com/office/powerpoint/2010/main" val="1827138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 verduras son muy saludables.</a:t>
            </a:r>
          </a:p>
          <a:p>
            <a:endParaRPr lang="en-US" dirty="0"/>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Comer muchas verduras y frutas puede</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bajar la tensión arterial,</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reducir el riesgo de cardiopatías y accidentes cerebrovasculares,</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prevenir algunos tipos de cáncer,</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menor riesgo de problemas oculares, </a:t>
            </a:r>
          </a:p>
          <a:p>
            <a:pPr marL="171450" indent="-171450">
              <a:buFont typeface="Arial" panose="020B0604020202020204" pitchFamily="34" charset="0"/>
              <a:buChar char="•"/>
            </a:pPr>
            <a:r>
              <a:rPr lang="en-US" dirty="0">
                <a:solidFill>
                  <a:srgbClr val="202124"/>
                </a:solidFill>
                <a:latin typeface="Roboto" panose="02000000000000000000" pitchFamily="2" charset="0"/>
              </a:rPr>
              <a:t>Ayuda a tu </a:t>
            </a:r>
            <a:r>
              <a:rPr lang="en-US" b="0" i="0" dirty="0">
                <a:solidFill>
                  <a:srgbClr val="202124"/>
                </a:solidFill>
                <a:effectLst/>
                <a:latin typeface="Roboto" panose="02000000000000000000" pitchFamily="2" charset="0"/>
              </a:rPr>
              <a:t>azúcar en sangre</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ayudan a controlar el apetito.</a:t>
            </a:r>
          </a:p>
          <a:p>
            <a:pPr marL="171450" indent="-171450">
              <a:buFont typeface="Arial" panose="020B0604020202020204" pitchFamily="34" charset="0"/>
              <a:buChar char="•"/>
            </a:pPr>
            <a:endParaRPr lang="en-US" dirty="0">
              <a:solidFill>
                <a:srgbClr val="202124"/>
              </a:solidFill>
              <a:latin typeface="Roboto" panose="02000000000000000000" pitchFamily="2" charset="0"/>
            </a:endParaRPr>
          </a:p>
          <a:p>
            <a:pPr marL="171450" indent="-171450">
              <a:buFont typeface="Arial" panose="020B0604020202020204" pitchFamily="34" charset="0"/>
              <a:buChar char="•"/>
            </a:pPr>
            <a:r>
              <a:rPr lang="en-US" dirty="0">
                <a:solidFill>
                  <a:srgbClr val="202124"/>
                </a:solidFill>
                <a:latin typeface="Roboto" panose="02000000000000000000" pitchFamily="2" charset="0"/>
              </a:rPr>
              <a:t>La mitad de lo que comas debe ser fruta y verdura.  Tanto las frescas como las congeladas y enlatadas son estupendas. </a:t>
            </a:r>
          </a:p>
          <a:p>
            <a:pPr marL="171450" indent="-171450">
              <a:buFont typeface="Arial" panose="020B0604020202020204" pitchFamily="34" charset="0"/>
              <a:buChar char="•"/>
            </a:pPr>
            <a:r>
              <a:rPr lang="en-US" dirty="0">
                <a:solidFill>
                  <a:srgbClr val="202124"/>
                </a:solidFill>
                <a:latin typeface="Roboto" panose="02000000000000000000" pitchFamily="2" charset="0"/>
              </a:rPr>
              <a:t>Si compra verduras en conserva, que sean bajas en sal</a:t>
            </a:r>
          </a:p>
        </p:txBody>
      </p:sp>
      <p:sp>
        <p:nvSpPr>
          <p:cNvPr id="4" name="Slide Number Placeholder 3"/>
          <p:cNvSpPr>
            <a:spLocks noGrp="1"/>
          </p:cNvSpPr>
          <p:nvPr>
            <p:ph type="sldNum" sz="quarter" idx="5"/>
          </p:nvPr>
        </p:nvSpPr>
        <p:spPr/>
        <p:txBody>
          <a:bodyPr/>
          <a:lstStyle/>
          <a:p>
            <a:fld id="{B1DA9807-B2AA-4415-ADFB-386C0040CA0A}" type="slidenum">
              <a:rPr lang="en-US" smtClean="0"/>
              <a:t>10</a:t>
            </a:fld>
            <a:endParaRPr lang="en-US"/>
          </a:p>
        </p:txBody>
      </p:sp>
    </p:spTree>
    <p:extLst>
      <p:ext uri="{BB962C8B-B14F-4D97-AF65-F5344CB8AC3E}">
        <p14:creationId xmlns:p14="http://schemas.microsoft.com/office/powerpoint/2010/main" val="414509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77888"/>
            <a:ext cx="4468813" cy="3351212"/>
          </a:xfrm>
        </p:spPr>
      </p:sp>
      <p:sp>
        <p:nvSpPr>
          <p:cNvPr id="3" name="Notes Placeholder 2"/>
          <p:cNvSpPr>
            <a:spLocks noGrp="1"/>
          </p:cNvSpPr>
          <p:nvPr>
            <p:ph type="body" idx="1"/>
          </p:nvPr>
        </p:nvSpPr>
        <p:spPr>
          <a:xfrm>
            <a:off x="1248032" y="4400550"/>
            <a:ext cx="4924168" cy="3600450"/>
          </a:xfrm>
        </p:spPr>
        <p:txBody>
          <a:bodyPr/>
          <a:lstStyle/>
          <a:p>
            <a:r>
              <a:rPr lang="en-US" sz="1400" b="1" i="0" dirty="0">
                <a:solidFill>
                  <a:srgbClr val="333333"/>
                </a:solidFill>
                <a:effectLst/>
              </a:rPr>
              <a:t>El número de raciones que consumes determina el número de calorías que ingieres. Ingerir demasiadas calorías al día está relacionado con el sobrepeso y la obesidad.</a:t>
            </a:r>
          </a:p>
          <a:p>
            <a:endParaRPr lang="en-US" sz="1400" b="1" i="0" dirty="0">
              <a:solidFill>
                <a:srgbClr val="333333"/>
              </a:solidFill>
              <a:effectLst/>
            </a:endParaRPr>
          </a:p>
          <a:p>
            <a:r>
              <a:rPr lang="en-US" sz="1400" b="1" i="0" dirty="0">
                <a:solidFill>
                  <a:srgbClr val="333333"/>
                </a:solidFill>
                <a:effectLst/>
              </a:rPr>
              <a:t>Nutrientes que hay que consumir menos: Grasas saturadas, sodio y azúcares añadidos.</a:t>
            </a:r>
          </a:p>
          <a:p>
            <a:endParaRPr lang="en-US" sz="1400" b="1" i="0" dirty="0">
              <a:solidFill>
                <a:srgbClr val="333333"/>
              </a:solidFill>
              <a:effectLst/>
            </a:endParaRPr>
          </a:p>
          <a:p>
            <a:r>
              <a:rPr lang="en-US" sz="1400" b="1" i="0" dirty="0">
                <a:solidFill>
                  <a:srgbClr val="333333"/>
                </a:solidFill>
                <a:effectLst/>
              </a:rPr>
              <a:t>¿Qué son los azúcares añadidos y en qué se diferencian de los azúcares totales?</a:t>
            </a:r>
          </a:p>
          <a:p>
            <a:endParaRPr lang="en-US" sz="1400" b="1" i="0" dirty="0">
              <a:solidFill>
                <a:srgbClr val="333333"/>
              </a:solidFill>
              <a:effectLst/>
            </a:endParaRPr>
          </a:p>
          <a:p>
            <a:r>
              <a:rPr lang="en-US" sz="1400" b="1" i="0" dirty="0">
                <a:solidFill>
                  <a:srgbClr val="333333"/>
                </a:solidFill>
                <a:effectLst/>
              </a:rPr>
              <a:t>Nutrientes que hay que consumir más: Fibra dietética, vitamina D, calcio, hierro y potasio.</a:t>
            </a:r>
            <a:endParaRPr lang="en-US" sz="1400" b="0" i="0" dirty="0">
              <a:solidFill>
                <a:srgbClr val="333333"/>
              </a:solidFill>
              <a:effectLst/>
            </a:endParaRPr>
          </a:p>
          <a:p>
            <a:endParaRPr lang="en-US" b="0" i="0" dirty="0">
              <a:solidFill>
                <a:srgbClr val="333333"/>
              </a:solidFill>
              <a:effectLs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11</a:t>
            </a:fld>
            <a:endParaRPr lang="en-US"/>
          </a:p>
        </p:txBody>
      </p:sp>
    </p:spTree>
    <p:extLst>
      <p:ext uri="{BB962C8B-B14F-4D97-AF65-F5344CB8AC3E}">
        <p14:creationId xmlns:p14="http://schemas.microsoft.com/office/powerpoint/2010/main" val="821011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220730" cy="3600450"/>
          </a:xfrm>
        </p:spPr>
        <p:txBody>
          <a:bodyPr/>
          <a:lstStyle/>
          <a:p>
            <a:pPr marL="284163" indent="-284163" algn="l">
              <a:buFont typeface="Arial" panose="020B0604020202020204" pitchFamily="34" charset="0"/>
              <a:buChar char="•"/>
            </a:pPr>
            <a:r>
              <a:rPr lang="en-US" sz="1400" b="0" i="0" dirty="0">
                <a:solidFill>
                  <a:srgbClr val="202124"/>
                </a:solidFill>
                <a:effectLst/>
              </a:rPr>
              <a:t>Los alimentos que nos aportan calcio, vitamina D y minerales son importantes para nuestros huesos.</a:t>
            </a:r>
          </a:p>
          <a:p>
            <a:pPr marL="284163" indent="-284163" algn="l">
              <a:buFont typeface="Arial" panose="020B0604020202020204" pitchFamily="34" charset="0"/>
              <a:buChar char="•"/>
            </a:pPr>
            <a:endParaRPr lang="en-US" sz="1400" dirty="0">
              <a:solidFill>
                <a:srgbClr val="202124"/>
              </a:solidFill>
            </a:endParaRPr>
          </a:p>
          <a:p>
            <a:pPr marL="284163" indent="-284163" algn="l">
              <a:buFont typeface="Arial" panose="020B0604020202020204" pitchFamily="34" charset="0"/>
              <a:buChar char="•"/>
            </a:pPr>
            <a:endParaRPr lang="en-US" sz="1400" b="0" i="0" dirty="0">
              <a:solidFill>
                <a:srgbClr val="202124"/>
              </a:solidFill>
              <a:effectLst/>
            </a:endParaRPr>
          </a:p>
          <a:p>
            <a:pPr marL="284163" indent="-284163" algn="l">
              <a:buFont typeface="Arial" panose="020B0604020202020204" pitchFamily="34" charset="0"/>
              <a:buChar char="•"/>
            </a:pPr>
            <a:r>
              <a:rPr lang="en-US" sz="1400" b="0" i="0" dirty="0">
                <a:solidFill>
                  <a:srgbClr val="202124"/>
                </a:solidFill>
                <a:effectLst/>
              </a:rPr>
              <a:t>leche, queso y otros productos lácteos.</a:t>
            </a:r>
          </a:p>
          <a:p>
            <a:pPr marL="284163" indent="-284163" algn="l">
              <a:buFont typeface="Arial" panose="020B0604020202020204" pitchFamily="34" charset="0"/>
              <a:buChar char="•"/>
            </a:pPr>
            <a:r>
              <a:rPr lang="en-US" sz="1400" b="0" i="0" dirty="0">
                <a:solidFill>
                  <a:srgbClr val="202124"/>
                </a:solidFill>
                <a:effectLst/>
              </a:rPr>
              <a:t>Verduras de hoja verde, como el brécol, la col y el quimbombó, pero no las espinacas.</a:t>
            </a:r>
          </a:p>
          <a:p>
            <a:pPr marL="284163" indent="-284163">
              <a:buFont typeface="Arial" panose="020B0604020202020204" pitchFamily="34" charset="0"/>
              <a:buChar char="•"/>
            </a:pPr>
            <a:r>
              <a:rPr lang="en-US" sz="1400" b="0" i="0" dirty="0">
                <a:solidFill>
                  <a:srgbClr val="202124"/>
                </a:solidFill>
                <a:effectLst/>
              </a:rPr>
              <a:t>soja </a:t>
            </a:r>
            <a:r>
              <a:rPr lang="en-US" sz="1400" dirty="0">
                <a:solidFill>
                  <a:srgbClr val="202124"/>
                </a:solidFill>
              </a:rPr>
              <a:t>y tofu</a:t>
            </a:r>
            <a:endParaRPr lang="en-US" sz="1400" b="0" i="0" dirty="0">
              <a:solidFill>
                <a:srgbClr val="202124"/>
              </a:solidFill>
              <a:effectLst/>
            </a:endParaRPr>
          </a:p>
          <a:p>
            <a:pPr marL="284163" indent="-284163" algn="l">
              <a:buFont typeface="Arial" panose="020B0604020202020204" pitchFamily="34" charset="0"/>
              <a:buChar char="•"/>
            </a:pPr>
            <a:r>
              <a:rPr lang="en-US" sz="1400" b="0" i="0" dirty="0">
                <a:solidFill>
                  <a:srgbClr val="202124"/>
                </a:solidFill>
                <a:effectLst/>
              </a:rPr>
              <a:t>Bebidas vegetales (como la bebida de soja) con calcio añadido.</a:t>
            </a:r>
          </a:p>
          <a:p>
            <a:pPr marL="284163" indent="-284163" algn="l">
              <a:buFont typeface="Arial" panose="020B0604020202020204" pitchFamily="34" charset="0"/>
              <a:buChar char="•"/>
            </a:pPr>
            <a:r>
              <a:rPr lang="en-US" sz="1400" b="0" i="0" dirty="0">
                <a:solidFill>
                  <a:srgbClr val="202124"/>
                </a:solidFill>
                <a:effectLst/>
              </a:rPr>
              <a:t>nueces</a:t>
            </a:r>
          </a:p>
          <a:p>
            <a:pPr marL="284163" indent="-284163" algn="l">
              <a:buFont typeface="Arial" panose="020B0604020202020204" pitchFamily="34" charset="0"/>
              <a:buChar char="•"/>
            </a:pPr>
            <a:r>
              <a:rPr lang="en-US" sz="1400" b="0" i="0" dirty="0">
                <a:solidFill>
                  <a:srgbClr val="202124"/>
                </a:solidFill>
                <a:effectLst/>
              </a:rPr>
              <a:t>pescados en los que se comen las espinas, como las sardinas y las sardinillas.</a:t>
            </a:r>
          </a:p>
          <a:p>
            <a:pPr marL="284163" indent="-284163" algn="l">
              <a:buFont typeface="Arial" panose="020B0604020202020204" pitchFamily="34" charset="0"/>
              <a:buChar char="•"/>
            </a:pPr>
            <a:r>
              <a:rPr lang="en-US" sz="1400" dirty="0">
                <a:solidFill>
                  <a:srgbClr val="202124"/>
                </a:solidFill>
              </a:rPr>
              <a:t>Salmón y atún</a:t>
            </a:r>
          </a:p>
          <a:p>
            <a:pPr marL="284163" indent="-284163" algn="l">
              <a:buFont typeface="Arial" panose="020B0604020202020204" pitchFamily="34" charset="0"/>
              <a:buChar char="•"/>
            </a:pPr>
            <a:r>
              <a:rPr lang="en-US" sz="1400" b="0" i="0" dirty="0">
                <a:solidFill>
                  <a:srgbClr val="202124"/>
                </a:solidFill>
                <a:effectLst/>
              </a:rPr>
              <a:t>Huevos</a:t>
            </a:r>
          </a:p>
          <a:p>
            <a:pPr marL="284163" indent="-284163" algn="l">
              <a:buFont typeface="Arial" panose="020B0604020202020204" pitchFamily="34" charset="0"/>
              <a:buChar char="•"/>
            </a:pPr>
            <a:r>
              <a:rPr lang="en-US" sz="1400" dirty="0">
                <a:solidFill>
                  <a:srgbClr val="202124"/>
                </a:solidFill>
              </a:rPr>
              <a:t>Setas secas al sol</a:t>
            </a:r>
          </a:p>
          <a:p>
            <a:pPr marL="284163" indent="-284163" algn="l">
              <a:buFont typeface="Arial" panose="020B0604020202020204" pitchFamily="34" charset="0"/>
              <a:buChar char="•"/>
            </a:pPr>
            <a:r>
              <a:rPr lang="en-US" sz="1400" b="0" i="0" dirty="0">
                <a:solidFill>
                  <a:srgbClr val="202124"/>
                </a:solidFill>
                <a:effectLst/>
              </a:rPr>
              <a:t>verduras</a:t>
            </a: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12</a:t>
            </a:fld>
            <a:endParaRPr lang="en-US"/>
          </a:p>
        </p:txBody>
      </p:sp>
    </p:spTree>
    <p:extLst>
      <p:ext uri="{BB962C8B-B14F-4D97-AF65-F5344CB8AC3E}">
        <p14:creationId xmlns:p14="http://schemas.microsoft.com/office/powerpoint/2010/main" val="2800834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949778" cy="3600450"/>
          </a:xfrm>
        </p:spPr>
        <p:txBody>
          <a:bodyPr/>
          <a:lstStyle/>
          <a:p>
            <a:r>
              <a:rPr lang="en-US" dirty="0"/>
              <a:t>Las mismas opciones alimentarias que se muestran en MiPlato nos ayudan a controlar la tensión arterial</a:t>
            </a:r>
          </a:p>
          <a:p>
            <a:endParaRPr lang="en-US" sz="1400" dirty="0">
              <a:solidFill>
                <a:srgbClr val="202124"/>
              </a:solidFill>
            </a:endParaRPr>
          </a:p>
          <a:p>
            <a:r>
              <a:rPr lang="en-US" sz="1400" b="1" i="0" dirty="0">
                <a:solidFill>
                  <a:srgbClr val="202124"/>
                </a:solidFill>
                <a:effectLst/>
              </a:rPr>
              <a:t>Evite </a:t>
            </a:r>
            <a:r>
              <a:rPr lang="en-US" sz="1400" b="0" i="0" dirty="0">
                <a:solidFill>
                  <a:srgbClr val="202124"/>
                </a:solidFill>
                <a:effectLst/>
              </a:rPr>
              <a:t>los alimentos procesados con sal añadida (</a:t>
            </a:r>
            <a:r>
              <a:rPr lang="en-US" sz="1400" dirty="0">
                <a:solidFill>
                  <a:srgbClr val="202124"/>
                </a:solidFill>
              </a:rPr>
              <a:t>adquiera versiones bajas en sodio de los alimentos enlatados siempre que sea posible).</a:t>
            </a:r>
            <a:endParaRPr lang="en-US" sz="1400" b="0" i="0" dirty="0">
              <a:solidFill>
                <a:srgbClr val="202124"/>
              </a:solidFill>
              <a:effectLst/>
            </a:endParaRPr>
          </a:p>
          <a:p>
            <a:pPr>
              <a:buFont typeface="Arial" panose="020B0604020202020204" pitchFamily="34" charset="0"/>
              <a:buChar char="•"/>
            </a:pPr>
            <a:r>
              <a:rPr lang="en-US" sz="1400" b="0" i="0" dirty="0">
                <a:solidFill>
                  <a:srgbClr val="202124"/>
                </a:solidFill>
                <a:effectLst/>
              </a:rPr>
              <a:t>Los azúcares añadidos tienen </a:t>
            </a:r>
            <a:r>
              <a:rPr lang="en-US" sz="1400" dirty="0">
                <a:solidFill>
                  <a:srgbClr val="202124"/>
                </a:solidFill>
              </a:rPr>
              <a:t>un efecto similar al de la sal, así que evita los alimentos y bebidas con azúcar añadido, o los etiquetados como "light", como el yogur y la fruta en conserva.</a:t>
            </a:r>
          </a:p>
          <a:p>
            <a:pPr algn="l">
              <a:buFont typeface="Arial" panose="020B0604020202020204" pitchFamily="34" charset="0"/>
              <a:buChar char="•"/>
            </a:pPr>
            <a:r>
              <a:rPr lang="en-US" sz="1400" b="0" i="0" dirty="0">
                <a:solidFill>
                  <a:srgbClr val="202124"/>
                </a:solidFill>
                <a:effectLst/>
              </a:rPr>
              <a:t>Utiliza una pequeña cantidad de sal en tus alimentos, y no la añadas durante la cocción. </a:t>
            </a:r>
          </a:p>
          <a:p>
            <a:pPr algn="l">
              <a:buFont typeface="Arial" panose="020B0604020202020204" pitchFamily="34" charset="0"/>
              <a:buChar char="•"/>
            </a:pPr>
            <a:endParaRPr lang="en-US" sz="1400" b="0" i="0" dirty="0">
              <a:solidFill>
                <a:srgbClr val="202124"/>
              </a:solidFill>
              <a:effectLst/>
            </a:endParaRPr>
          </a:p>
          <a:p>
            <a:pPr algn="l"/>
            <a:r>
              <a:rPr lang="en-US" sz="1400" b="1" i="0" u="none" strike="noStrike" baseline="0" dirty="0">
                <a:solidFill>
                  <a:srgbClr val="20407E"/>
                </a:solidFill>
              </a:rPr>
              <a:t>Elige alimentos que te hagan estar sano</a:t>
            </a:r>
          </a:p>
          <a:p>
            <a:pPr algn="l"/>
            <a:r>
              <a:rPr lang="en-US" sz="1400" b="0" i="0" u="none" strike="noStrike" baseline="0" dirty="0">
                <a:solidFill>
                  <a:srgbClr val="20407E"/>
                </a:solidFill>
              </a:rPr>
              <a:t>Toma 5 frutas y verduras al día</a:t>
            </a:r>
          </a:p>
          <a:p>
            <a:pPr algn="l"/>
            <a:r>
              <a:rPr lang="en-US" sz="1400" b="0" i="0" u="none" strike="noStrike" baseline="0" dirty="0">
                <a:solidFill>
                  <a:srgbClr val="20407E"/>
                </a:solidFill>
              </a:rPr>
              <a:t>Tomar 3 raciones diarias de lácteos bajos en grasa</a:t>
            </a:r>
          </a:p>
          <a:p>
            <a:pPr algn="l"/>
            <a:r>
              <a:rPr lang="en-US" sz="1400" b="0" i="0" u="none" strike="noStrike" baseline="0" dirty="0">
                <a:solidFill>
                  <a:srgbClr val="20407E"/>
                </a:solidFill>
              </a:rPr>
              <a:t>Coma carne, pollo, pescado y legumbres sin sal añadida.</a:t>
            </a:r>
          </a:p>
          <a:p>
            <a:pPr algn="l"/>
            <a:r>
              <a:rPr lang="en-US" sz="1400" b="0" i="0" u="none" strike="noStrike" baseline="0" dirty="0">
                <a:solidFill>
                  <a:srgbClr val="20407E"/>
                </a:solidFill>
              </a:rPr>
              <a:t>Tomar una pastilla de vitamina D al día</a:t>
            </a:r>
          </a:p>
          <a:p>
            <a:pPr algn="l"/>
            <a:endParaRPr lang="en-US" sz="1400" b="0" i="0" u="none" strike="noStrike" baseline="0" dirty="0">
              <a:solidFill>
                <a:srgbClr val="20407E"/>
              </a:solidFill>
            </a:endParaRPr>
          </a:p>
          <a:p>
            <a:pPr algn="l"/>
            <a:r>
              <a:rPr lang="en-US" sz="1400" b="1" i="0" u="none" strike="noStrike" baseline="0" dirty="0">
                <a:solidFill>
                  <a:srgbClr val="20407E"/>
                </a:solidFill>
              </a:rPr>
              <a:t>Evitar los alimentos que pueden aumentar la tensión arterial</a:t>
            </a:r>
          </a:p>
          <a:p>
            <a:pPr algn="l"/>
            <a:r>
              <a:rPr lang="en-US" sz="1400" b="0" i="0" u="none" strike="noStrike" baseline="0" dirty="0">
                <a:solidFill>
                  <a:srgbClr val="20407E"/>
                </a:solidFill>
              </a:rPr>
              <a:t>Evitar la comida basura y procesada y la comida rápida</a:t>
            </a:r>
          </a:p>
          <a:p>
            <a:pPr algn="l"/>
            <a:r>
              <a:rPr lang="en-US" sz="1400" b="0" i="0" u="none" strike="noStrike" baseline="0" dirty="0">
                <a:solidFill>
                  <a:srgbClr val="20407E"/>
                </a:solidFill>
              </a:rPr>
              <a:t>Evitar alimentos y bebidas con azúcar añadido</a:t>
            </a:r>
          </a:p>
          <a:p>
            <a:pPr algn="l"/>
            <a:r>
              <a:rPr lang="en-US" sz="1400" b="0" i="0" u="none" strike="noStrike" baseline="0" dirty="0">
                <a:solidFill>
                  <a:srgbClr val="20407E"/>
                </a:solidFill>
              </a:rPr>
              <a:t>Evite los aperitivos salados, los embutidos y los condimentos salados</a:t>
            </a:r>
            <a:endParaRPr lang="en-US" sz="1400" b="0" i="0" dirty="0">
              <a:solidFill>
                <a:srgbClr val="202124"/>
              </a:solidFill>
              <a:effectLst/>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13</a:t>
            </a:fld>
            <a:endParaRPr lang="en-US"/>
          </a:p>
        </p:txBody>
      </p:sp>
    </p:spTree>
    <p:extLst>
      <p:ext uri="{BB962C8B-B14F-4D97-AF65-F5344CB8AC3E}">
        <p14:creationId xmlns:p14="http://schemas.microsoft.com/office/powerpoint/2010/main" val="152888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Seguir MiPlato es el mejor enfoque para mantener un peso saludable.  </a:t>
            </a:r>
          </a:p>
          <a:p>
            <a:endParaRPr lang="en-US" dirty="0"/>
          </a:p>
          <a:p>
            <a:r>
              <a:rPr lang="en-US" b="0" i="0" dirty="0">
                <a:solidFill>
                  <a:srgbClr val="202124"/>
                </a:solidFill>
                <a:effectLst/>
                <a:latin typeface="Roboto" panose="02000000000000000000" pitchFamily="2" charset="0"/>
              </a:rPr>
              <a:t>Coma más </a:t>
            </a:r>
            <a:r>
              <a:rPr lang="en-US" b="1" i="0" dirty="0">
                <a:solidFill>
                  <a:srgbClr val="202124"/>
                </a:solidFill>
                <a:effectLst/>
                <a:latin typeface="Roboto" panose="02000000000000000000" pitchFamily="2" charset="0"/>
              </a:rPr>
              <a:t>fruta sin azúcar añadido, verduras, cereales integrales y leche y productos lácteos descremados o bajos en grasa</a:t>
            </a:r>
            <a:r>
              <a:rPr lang="en-US" b="0" i="0" dirty="0">
                <a:solidFill>
                  <a:srgbClr val="202124"/>
                </a:solidFill>
                <a:effectLst/>
                <a:latin typeface="Roboto" panose="02000000000000000000" pitchFamily="2" charset="0"/>
              </a:rPr>
              <a:t>. </a:t>
            </a:r>
          </a:p>
          <a:p>
            <a:endParaRPr lang="en-US" dirty="0">
              <a:solidFill>
                <a:srgbClr val="202124"/>
              </a:solidFill>
              <a:latin typeface="Roboto" panose="02000000000000000000" pitchFamily="2" charset="0"/>
            </a:endParaRPr>
          </a:p>
          <a:p>
            <a:r>
              <a:rPr lang="en-US" b="0" i="0" dirty="0">
                <a:solidFill>
                  <a:srgbClr val="202124"/>
                </a:solidFill>
                <a:effectLst/>
                <a:latin typeface="Roboto" panose="02000000000000000000" pitchFamily="2" charset="0"/>
              </a:rPr>
              <a:t>Incluye una variedad de alimentos proteicos como marisco, carnes magras y pollo y pavo sin piel, huevos, legumbres (alubias y guisantes), frutos secos y semillas. </a:t>
            </a:r>
          </a:p>
          <a:p>
            <a:endParaRPr lang="en-US" dirty="0">
              <a:solidFill>
                <a:srgbClr val="202124"/>
              </a:solidFill>
              <a:latin typeface="Roboto" panose="02000000000000000000" pitchFamily="2" charset="0"/>
            </a:endParaRPr>
          </a:p>
          <a:p>
            <a:r>
              <a:rPr lang="en-US" b="0" i="0" dirty="0">
                <a:solidFill>
                  <a:srgbClr val="202124"/>
                </a:solidFill>
                <a:effectLst/>
                <a:latin typeface="Roboto" panose="02000000000000000000" pitchFamily="2" charset="0"/>
              </a:rPr>
              <a:t>Es bajo en azúcares añadidos, sodio, grasas saturadas, grasas trans y colesterol.</a:t>
            </a:r>
          </a:p>
          <a:p>
            <a:endParaRPr lang="en-US" b="0" i="0" dirty="0">
              <a:solidFill>
                <a:srgbClr val="202124"/>
              </a:solidFill>
              <a:effectLst/>
              <a:latin typeface="Roboto" panose="02000000000000000000" pitchFamily="2" charset="0"/>
            </a:endParaRPr>
          </a:p>
          <a:p>
            <a:endParaRPr lang="en-US" b="0" i="0" dirty="0">
              <a:solidFill>
                <a:srgbClr val="202124"/>
              </a:solidFill>
              <a:effectLst/>
              <a:latin typeface="Roboto" panose="02000000000000000000" pitchFamily="2" charset="0"/>
            </a:endParaRPr>
          </a:p>
          <a:p>
            <a:r>
              <a:rPr lang="en-US" dirty="0">
                <a:solidFill>
                  <a:srgbClr val="202124"/>
                </a:solidFill>
                <a:latin typeface="Roboto" panose="02000000000000000000" pitchFamily="2" charset="0"/>
              </a:rPr>
              <a:t>¡Añadir ejercicio ayuda a perder peso! </a:t>
            </a:r>
          </a:p>
        </p:txBody>
      </p:sp>
      <p:sp>
        <p:nvSpPr>
          <p:cNvPr id="4" name="Slide Number Placeholder 3"/>
          <p:cNvSpPr>
            <a:spLocks noGrp="1"/>
          </p:cNvSpPr>
          <p:nvPr>
            <p:ph type="sldNum" sz="quarter" idx="5"/>
          </p:nvPr>
        </p:nvSpPr>
        <p:spPr/>
        <p:txBody>
          <a:bodyPr/>
          <a:lstStyle/>
          <a:p>
            <a:fld id="{B1DA9807-B2AA-4415-ADFB-386C0040CA0A}" type="slidenum">
              <a:rPr lang="en-US" smtClean="0"/>
              <a:t>14</a:t>
            </a:fld>
            <a:endParaRPr lang="en-US"/>
          </a:p>
        </p:txBody>
      </p:sp>
    </p:spTree>
    <p:extLst>
      <p:ext uri="{BB962C8B-B14F-4D97-AF65-F5344CB8AC3E}">
        <p14:creationId xmlns:p14="http://schemas.microsoft.com/office/powerpoint/2010/main" val="44017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rPr>
              <a:t>Controlar las raciones no significa que haya que comer cantidades minúsculas o medir con precisión la cantidad a ingerir.</a:t>
            </a:r>
          </a:p>
          <a:p>
            <a:endParaRPr lang="en-US" dirty="0">
              <a:solidFill>
                <a:srgbClr val="333333"/>
              </a:solidFill>
            </a:endParaRPr>
          </a:p>
          <a:p>
            <a:r>
              <a:rPr lang="en-US" i="0" dirty="0">
                <a:solidFill>
                  <a:srgbClr val="333333"/>
                </a:solidFill>
                <a:effectLst/>
              </a:rPr>
              <a:t> Pero si comemos demasiado, puede que tengamos que reeducar a nuestro cerebro para que considere suficiente una ración más pequeña de lo normal. Aquí tienes algunos trucos que puedes probar:</a:t>
            </a:r>
          </a:p>
          <a:p>
            <a:r>
              <a:rPr lang="en-US" i="0" dirty="0">
                <a:solidFill>
                  <a:srgbClr val="333333"/>
                </a:solidFill>
                <a:effectLst/>
              </a:rPr>
              <a:t>Sea selectivo con sus segundos</a:t>
            </a:r>
          </a:p>
          <a:p>
            <a:r>
              <a:rPr lang="en-US" dirty="0">
                <a:solidFill>
                  <a:srgbClr val="333333"/>
                </a:solidFill>
              </a:rPr>
              <a:t>Bebe agua antes de empezar a comer</a:t>
            </a:r>
          </a:p>
          <a:p>
            <a:r>
              <a:rPr lang="en-US" i="0" dirty="0">
                <a:solidFill>
                  <a:srgbClr val="333333"/>
                </a:solidFill>
                <a:effectLst/>
              </a:rPr>
              <a:t>Consulta las etiquetas de los alimentos o la tabla anterior para saber el tamaño de las raciones saludables</a:t>
            </a:r>
          </a:p>
          <a:p>
            <a:r>
              <a:rPr lang="en-US" dirty="0">
                <a:solidFill>
                  <a:srgbClr val="333333"/>
                </a:solidFill>
              </a:rPr>
              <a:t>Llénate de fruta y verdura desde el principio para que no sientas tanta hambre</a:t>
            </a:r>
          </a:p>
          <a:p>
            <a:endParaRPr lang="en-US" b="1" dirty="0">
              <a:solidFill>
                <a:srgbClr val="333333"/>
              </a:solidFill>
            </a:endParaRPr>
          </a:p>
          <a:p>
            <a:pPr algn="l"/>
            <a:r>
              <a:rPr lang="en-US" b="0" i="0" dirty="0">
                <a:solidFill>
                  <a:srgbClr val="333333"/>
                </a:solidFill>
                <a:effectLst/>
              </a:rPr>
              <a:t>En lugar de consumir pequeñas raciones insatisfactorias de alimentos hipercalóricos, pruebe estas opciones menos hipercalóricas:</a:t>
            </a:r>
          </a:p>
          <a:p>
            <a:pPr algn="l">
              <a:buFont typeface="Arial" panose="020B0604020202020204" pitchFamily="34" charset="0"/>
              <a:buChar char="•"/>
            </a:pPr>
            <a:r>
              <a:rPr lang="en-US" b="0" i="0" dirty="0">
                <a:solidFill>
                  <a:srgbClr val="333333"/>
                </a:solidFill>
                <a:effectLst/>
              </a:rPr>
              <a:t>       Patatas fritas o galletas saladas para palomitas normales</a:t>
            </a:r>
          </a:p>
          <a:p>
            <a:pPr algn="l">
              <a:buFont typeface="Arial" panose="020B0604020202020204" pitchFamily="34" charset="0"/>
              <a:buChar char="•"/>
            </a:pPr>
            <a:r>
              <a:rPr lang="en-US" b="0" i="0" dirty="0">
                <a:solidFill>
                  <a:srgbClr val="333333"/>
                </a:solidFill>
                <a:effectLst/>
              </a:rPr>
              <a:t>        una magdalena de bayas frescas</a:t>
            </a:r>
          </a:p>
          <a:p>
            <a:pPr algn="l">
              <a:buFont typeface="Arial" panose="020B0604020202020204" pitchFamily="34" charset="0"/>
              <a:buChar char="•"/>
            </a:pPr>
            <a:r>
              <a:rPr lang="en-US" b="0" i="0" dirty="0">
                <a:solidFill>
                  <a:srgbClr val="333333"/>
                </a:solidFill>
                <a:effectLst/>
              </a:rPr>
              <a:t>        queso para yogur desnatado sin azúcar</a:t>
            </a:r>
          </a:p>
          <a:p>
            <a:pPr algn="l">
              <a:buFont typeface="Arial" panose="020B0604020202020204" pitchFamily="34" charset="0"/>
              <a:buChar char="•"/>
            </a:pPr>
            <a:r>
              <a:rPr lang="en-US" b="0" i="0" dirty="0">
                <a:solidFill>
                  <a:srgbClr val="333333"/>
                </a:solidFill>
                <a:effectLst/>
              </a:rPr>
              <a:t>        pan de ajo para pan de pita integral o tortilla</a:t>
            </a:r>
          </a:p>
          <a:p>
            <a:pPr algn="l">
              <a:buFont typeface="Arial" panose="020B0604020202020204" pitchFamily="34" charset="0"/>
              <a:buChar char="•"/>
            </a:pPr>
            <a:r>
              <a:rPr lang="en-US" dirty="0">
                <a:solidFill>
                  <a:srgbClr val="333333"/>
                </a:solidFill>
              </a:rPr>
              <a:t>        Utilice platos más pequeños</a:t>
            </a:r>
          </a:p>
          <a:p>
            <a:pPr>
              <a:buFont typeface="Arial" panose="020B0604020202020204" pitchFamily="34" charset="0"/>
              <a:buChar char="•"/>
            </a:pPr>
            <a:r>
              <a:rPr lang="en-US" i="0" dirty="0">
                <a:solidFill>
                  <a:srgbClr val="333333"/>
                </a:solidFill>
                <a:effectLst/>
              </a:rPr>
              <a:t>        Sea selectivo con sus segundos</a:t>
            </a:r>
          </a:p>
          <a:p>
            <a:pPr algn="l">
              <a:buFont typeface="Arial" panose="020B0604020202020204" pitchFamily="34" charset="0"/>
              <a:buChar char="•"/>
            </a:pPr>
            <a:endParaRPr lang="en-US" b="0" i="0" dirty="0">
              <a:solidFill>
                <a:srgbClr val="333333"/>
              </a:solidFill>
              <a:effectLst/>
              <a:latin typeface="Trebuchet"/>
            </a:endParaRPr>
          </a:p>
          <a:p>
            <a:endParaRPr lang="en-US" b="1" i="0" dirty="0">
              <a:solidFill>
                <a:srgbClr val="333333"/>
              </a:solidFill>
              <a:effectLst/>
              <a:latin typeface="bhfbold"/>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15</a:t>
            </a:fld>
            <a:endParaRPr lang="en-US"/>
          </a:p>
        </p:txBody>
      </p:sp>
    </p:spTree>
    <p:extLst>
      <p:ext uri="{BB962C8B-B14F-4D97-AF65-F5344CB8AC3E}">
        <p14:creationId xmlns:p14="http://schemas.microsoft.com/office/powerpoint/2010/main" val="395877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DA9807-B2AA-4415-ADFB-386C0040CA0A}" type="slidenum">
              <a:rPr lang="en-US" smtClean="0"/>
              <a:t>16</a:t>
            </a:fld>
            <a:endParaRPr lang="en-US"/>
          </a:p>
        </p:txBody>
      </p:sp>
      <p:sp>
        <p:nvSpPr>
          <p:cNvPr id="8" name="TextBox 7">
            <a:extLst>
              <a:ext uri="{FF2B5EF4-FFF2-40B4-BE49-F238E27FC236}">
                <a16:creationId xmlns:a16="http://schemas.microsoft.com/office/drawing/2014/main" id="{E8027952-AD62-2936-4B28-BE7517B19707}"/>
              </a:ext>
            </a:extLst>
          </p:cNvPr>
          <p:cNvSpPr txBox="1"/>
          <p:nvPr/>
        </p:nvSpPr>
        <p:spPr>
          <a:xfrm>
            <a:off x="753762" y="4631114"/>
            <a:ext cx="5647038" cy="2739211"/>
          </a:xfrm>
          <a:prstGeom prst="rect">
            <a:avLst/>
          </a:prstGeom>
          <a:noFill/>
        </p:spPr>
        <p:txBody>
          <a:bodyPr wrap="square">
            <a:spAutoFit/>
          </a:bodyPr>
          <a:lstStyle/>
          <a:p>
            <a:pPr marL="234950" indent="-234950" algn="l">
              <a:buFont typeface="Arial" panose="020B0604020202020204" pitchFamily="34" charset="0"/>
              <a:buChar char="•"/>
            </a:pPr>
            <a:r>
              <a:rPr lang="en-US" sz="1400" b="0" i="0" dirty="0">
                <a:solidFill>
                  <a:srgbClr val="202124"/>
                </a:solidFill>
                <a:effectLst/>
              </a:rPr>
              <a:t>leche, queso y yogur.  Elige productos lácteos bajos en grasa o sin grasa y sin azúcares añadidos. ¡3 raciones al día!</a:t>
            </a:r>
          </a:p>
          <a:p>
            <a:pPr marL="234950" indent="-234950" algn="l">
              <a:buFont typeface="Arial" panose="020B0604020202020204" pitchFamily="34" charset="0"/>
              <a:buChar char="•"/>
            </a:pPr>
            <a:r>
              <a:rPr lang="en-US" sz="1400" b="0" i="0" dirty="0">
                <a:solidFill>
                  <a:srgbClr val="202124"/>
                </a:solidFill>
                <a:effectLst/>
              </a:rPr>
              <a:t>Verduras de hoja verde, como el brécol, la col y el quimbombó, pero no las espinacas.</a:t>
            </a:r>
          </a:p>
          <a:p>
            <a:pPr marL="234950" indent="-234950" algn="l">
              <a:buFont typeface="Arial" panose="020B0604020202020204" pitchFamily="34" charset="0"/>
              <a:buChar char="•"/>
            </a:pPr>
            <a:r>
              <a:rPr lang="en-US" sz="1400" b="0" i="0" dirty="0">
                <a:solidFill>
                  <a:srgbClr val="202124"/>
                </a:solidFill>
                <a:effectLst/>
              </a:rPr>
              <a:t>Tofu y edamame .</a:t>
            </a:r>
          </a:p>
          <a:p>
            <a:pPr marL="234950" indent="-234950" algn="l">
              <a:buFont typeface="Arial" panose="020B0604020202020204" pitchFamily="34" charset="0"/>
              <a:buChar char="•"/>
            </a:pPr>
            <a:r>
              <a:rPr lang="en-US" sz="1400" b="0" i="0" dirty="0">
                <a:solidFill>
                  <a:srgbClr val="202124"/>
                </a:solidFill>
                <a:effectLst/>
              </a:rPr>
              <a:t>Bebidas vegetales como la leche de soja, guisantes o avena con calcio y vitamina D añadidos.</a:t>
            </a:r>
          </a:p>
          <a:p>
            <a:pPr marL="234950" indent="-234950" algn="l">
              <a:buFont typeface="Arial" panose="020B0604020202020204" pitchFamily="34" charset="0"/>
              <a:buChar char="•"/>
            </a:pPr>
            <a:r>
              <a:rPr lang="en-US" sz="1400" b="0" i="0" dirty="0">
                <a:solidFill>
                  <a:srgbClr val="202124"/>
                </a:solidFill>
                <a:effectLst/>
              </a:rPr>
              <a:t>Frutos de cáscara y semillas</a:t>
            </a:r>
          </a:p>
          <a:p>
            <a:pPr marL="234950" indent="-234950" algn="l">
              <a:buFont typeface="Arial" panose="020B0604020202020204" pitchFamily="34" charset="0"/>
              <a:buChar char="•"/>
            </a:pPr>
            <a:r>
              <a:rPr lang="en-US" sz="1400" b="0" i="0" dirty="0">
                <a:solidFill>
                  <a:srgbClr val="202124"/>
                </a:solidFill>
                <a:effectLst/>
              </a:rPr>
              <a:t>Pescado: salmón, atún y pescados en los que se comen las espinas, como las sardinas y otros pescados pequeños.</a:t>
            </a:r>
          </a:p>
          <a:p>
            <a:pPr marL="234950" indent="-234950" algn="l">
              <a:buFont typeface="Arial" panose="020B0604020202020204" pitchFamily="34" charset="0"/>
              <a:buChar char="•"/>
            </a:pPr>
            <a:r>
              <a:rPr lang="en-US" sz="1400" dirty="0">
                <a:solidFill>
                  <a:srgbClr val="202124"/>
                </a:solidFill>
              </a:rPr>
              <a:t>Muchos atletas necesitan suplementos de citrato de calcio y píldoras de vitamina D para obtener suficiente calcio y vitamina D. ¡Pregunte a su médico!</a:t>
            </a:r>
            <a:endParaRPr lang="en-US" sz="1400" b="0" i="0" dirty="0">
              <a:solidFill>
                <a:srgbClr val="202124"/>
              </a:solidFill>
              <a:effectLst/>
            </a:endParaRPr>
          </a:p>
        </p:txBody>
      </p:sp>
    </p:spTree>
    <p:extLst>
      <p:ext uri="{BB962C8B-B14F-4D97-AF65-F5344CB8AC3E}">
        <p14:creationId xmlns:p14="http://schemas.microsoft.com/office/powerpoint/2010/main" val="2633906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17</a:t>
            </a:fld>
            <a:endParaRPr lang="en-US"/>
          </a:p>
        </p:txBody>
      </p:sp>
    </p:spTree>
    <p:extLst>
      <p:ext uri="{BB962C8B-B14F-4D97-AF65-F5344CB8AC3E}">
        <p14:creationId xmlns:p14="http://schemas.microsoft.com/office/powerpoint/2010/main" val="3957451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773" y="4360392"/>
            <a:ext cx="6326660" cy="4314052"/>
          </a:xfrm>
        </p:spPr>
        <p:txBody>
          <a:bodyPr/>
          <a:lstStyle/>
          <a:p>
            <a:pPr algn="l"/>
            <a:r>
              <a:rPr lang="en-US" sz="1600" b="0" i="0" dirty="0">
                <a:solidFill>
                  <a:srgbClr val="414042"/>
                </a:solidFill>
                <a:effectLst/>
                <a:latin typeface="Rubik"/>
              </a:rPr>
              <a:t>Sugerencias de bebidas hidratantes.  Elija bebidas que tengan</a:t>
            </a:r>
          </a:p>
          <a:p>
            <a:pPr algn="l">
              <a:buFont typeface="Arial" panose="020B0604020202020204" pitchFamily="34" charset="0"/>
              <a:buChar char="•"/>
            </a:pPr>
            <a:endParaRPr lang="en-US" sz="1600" b="0" i="0" dirty="0">
              <a:solidFill>
                <a:srgbClr val="414042"/>
              </a:solidFill>
              <a:effectLst/>
              <a:latin typeface="Rubik"/>
            </a:endParaRPr>
          </a:p>
          <a:p>
            <a:pPr algn="l">
              <a:buFont typeface="Arial" panose="020B0604020202020204" pitchFamily="34" charset="0"/>
              <a:buChar char="•"/>
            </a:pPr>
            <a:r>
              <a:rPr lang="en-US" sz="1600" b="0" i="0" dirty="0">
                <a:solidFill>
                  <a:srgbClr val="414042"/>
                </a:solidFill>
                <a:effectLst/>
                <a:latin typeface="Rubik"/>
              </a:rPr>
              <a:t>  Sin azúcar añadido</a:t>
            </a:r>
          </a:p>
          <a:p>
            <a:pPr algn="l">
              <a:buFont typeface="Arial" panose="020B0604020202020204" pitchFamily="34" charset="0"/>
              <a:buChar char="•"/>
            </a:pPr>
            <a:r>
              <a:rPr lang="en-US" sz="1600" b="0" i="0" dirty="0">
                <a:solidFill>
                  <a:srgbClr val="414042"/>
                </a:solidFill>
                <a:effectLst/>
                <a:latin typeface="Rubik"/>
              </a:rPr>
              <a:t>  Contiene ingredientes sencillos</a:t>
            </a:r>
          </a:p>
          <a:p>
            <a:pPr algn="l">
              <a:buFont typeface="Arial" panose="020B0604020202020204" pitchFamily="34" charset="0"/>
              <a:buChar char="•"/>
            </a:pPr>
            <a:r>
              <a:rPr lang="en-US" sz="1600" b="0" i="0" dirty="0">
                <a:solidFill>
                  <a:srgbClr val="414042"/>
                </a:solidFill>
                <a:effectLst/>
                <a:latin typeface="Rubik"/>
              </a:rPr>
              <a:t>  Sin productos químicos, aditivos ni colorantes artificiales</a:t>
            </a:r>
          </a:p>
          <a:p>
            <a:pPr algn="l">
              <a:buFont typeface="Arial" panose="020B0604020202020204" pitchFamily="34" charset="0"/>
              <a:buChar char="•"/>
            </a:pPr>
            <a:endParaRPr lang="en-US" sz="1600" dirty="0">
              <a:solidFill>
                <a:srgbClr val="414042"/>
              </a:solidFill>
              <a:latin typeface="Rubik"/>
            </a:endParaRPr>
          </a:p>
          <a:p>
            <a:pPr>
              <a:buFont typeface="Arial" panose="020B0604020202020204" pitchFamily="34" charset="0"/>
              <a:buChar char="•"/>
            </a:pPr>
            <a:r>
              <a:rPr lang="en-US" sz="1600" dirty="0">
                <a:solidFill>
                  <a:srgbClr val="414042"/>
                </a:solidFill>
                <a:latin typeface="Rubik"/>
              </a:rPr>
              <a:t>El agua pura y fresca es perfecta para hidratar el cuerpo. </a:t>
            </a:r>
            <a:r>
              <a:rPr lang="en-US" sz="1600" b="0" i="0" dirty="0">
                <a:solidFill>
                  <a:srgbClr val="414042"/>
                </a:solidFill>
                <a:effectLst/>
                <a:latin typeface="Rubik"/>
              </a:rPr>
              <a:t>La leche baja en grasa o desnatada es ideal para hidratarse porque aporta agua, electrolitos, proteínas y otros nutrientes.  </a:t>
            </a:r>
          </a:p>
          <a:p>
            <a:pPr algn="l">
              <a:lnSpc>
                <a:spcPct val="150000"/>
              </a:lnSpc>
              <a:buFont typeface="Arial" panose="020B0604020202020204" pitchFamily="34" charset="0"/>
              <a:buChar char="•"/>
            </a:pPr>
            <a:r>
              <a:rPr lang="en-US" sz="1600" dirty="0">
                <a:solidFill>
                  <a:srgbClr val="414042"/>
                </a:solidFill>
                <a:latin typeface="Rubik"/>
              </a:rPr>
              <a:t>Evita los suplementos electrolíticos en polvo. No son necesarios a menos que entrenes intensamente durante una hora o más, si sudas </a:t>
            </a:r>
            <a:r>
              <a:rPr lang="en-US" dirty="0">
                <a:solidFill>
                  <a:srgbClr val="414042"/>
                </a:solidFill>
                <a:latin typeface="Rubik"/>
              </a:rPr>
              <a:t>mucho.  Tomarlos puede ser perjudicial si no los necesitas. "</a:t>
            </a:r>
            <a:r>
              <a:rPr lang="en-US" b="0" i="0" dirty="0">
                <a:solidFill>
                  <a:srgbClr val="343536"/>
                </a:solidFill>
                <a:effectLst/>
                <a:latin typeface="Roboto" panose="02000000000000000000" pitchFamily="2" charset="0"/>
              </a:rPr>
              <a:t>Electrolitos, minerales que se encuentran en la sangre y ayudan a regular y controlar el equilibrio de líquidos en el cuerpo. Estos minerales intervienen en la regulación de la presión sanguínea, la contracción muscular y mantienen el buen funcionamiento del organismo. El </a:t>
            </a:r>
            <a:r>
              <a:rPr lang="en-US" b="1" dirty="0">
                <a:solidFill>
                  <a:srgbClr val="202124"/>
                </a:solidFill>
                <a:latin typeface="Roboto" panose="02000000000000000000" pitchFamily="2" charset="0"/>
              </a:rPr>
              <a:t>exceso de </a:t>
            </a:r>
            <a:r>
              <a:rPr lang="en-US" b="1" i="0" dirty="0">
                <a:solidFill>
                  <a:srgbClr val="202124"/>
                </a:solidFill>
                <a:effectLst/>
                <a:latin typeface="Roboto" panose="02000000000000000000" pitchFamily="2" charset="0"/>
              </a:rPr>
              <a:t>suplementos de electrolitos puede causar los siguientes efectos secundarios: Diarrea. Calambres. Formación de gases.</a:t>
            </a:r>
            <a:endParaRPr lang="en-US" b="1" i="0" dirty="0">
              <a:solidFill>
                <a:srgbClr val="414042"/>
              </a:solidFill>
              <a:effectLst/>
              <a:latin typeface="Rubik"/>
            </a:endParaRPr>
          </a:p>
          <a:p>
            <a:endParaRPr lang="en-US" dirty="0"/>
          </a:p>
        </p:txBody>
      </p:sp>
      <p:sp>
        <p:nvSpPr>
          <p:cNvPr id="4" name="Slide Number Placeholder 3"/>
          <p:cNvSpPr>
            <a:spLocks noGrp="1"/>
          </p:cNvSpPr>
          <p:nvPr>
            <p:ph type="sldNum" sz="quarter" idx="5"/>
          </p:nvPr>
        </p:nvSpPr>
        <p:spPr>
          <a:xfrm>
            <a:off x="4242959" y="9144000"/>
            <a:ext cx="2971800" cy="458787"/>
          </a:xfrm>
        </p:spPr>
        <p:txBody>
          <a:bodyPr/>
          <a:lstStyle/>
          <a:p>
            <a:fld id="{B1DA9807-B2AA-4415-ADFB-386C0040CA0A}" type="slidenum">
              <a:rPr lang="en-US" smtClean="0"/>
              <a:t>18</a:t>
            </a:fld>
            <a:endParaRPr lang="en-US" dirty="0"/>
          </a:p>
        </p:txBody>
      </p:sp>
    </p:spTree>
    <p:extLst>
      <p:ext uri="{BB962C8B-B14F-4D97-AF65-F5344CB8AC3E}">
        <p14:creationId xmlns:p14="http://schemas.microsoft.com/office/powerpoint/2010/main" val="1196768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31F20"/>
                </a:solidFill>
                <a:latin typeface="Proxima Nova"/>
              </a:rPr>
              <a:t>En la actualidad, personas de todo el mundo </a:t>
            </a:r>
            <a:r>
              <a:rPr lang="en-US" b="0" i="0" dirty="0">
                <a:solidFill>
                  <a:srgbClr val="231F20"/>
                </a:solidFill>
                <a:effectLst/>
                <a:latin typeface="Proxima Nova"/>
              </a:rPr>
              <a:t>consumen demasiados azúcares añadidos. Los azúcares añadidos son azúcares que los fabricantes añaden a los alimentos para endulzarlos.</a:t>
            </a:r>
          </a:p>
          <a:p>
            <a:endParaRPr lang="en-US" dirty="0">
              <a:solidFill>
                <a:srgbClr val="231F20"/>
              </a:solidFill>
              <a:latin typeface="Proxima Nova"/>
            </a:endParaRPr>
          </a:p>
          <a:p>
            <a:r>
              <a:rPr lang="en-US" dirty="0">
                <a:solidFill>
                  <a:srgbClr val="231F20"/>
                </a:solidFill>
                <a:latin typeface="Proxima Nova"/>
              </a:rPr>
              <a:t>La mayor parte del azúcar que comemos procede de alimentos procesados, comida rápida y bebidas azucaradas, postres, yogures y dulces.  </a:t>
            </a:r>
          </a:p>
          <a:p>
            <a:endParaRPr lang="en-US" dirty="0">
              <a:solidFill>
                <a:srgbClr val="231F20"/>
              </a:solidFill>
              <a:latin typeface="Proxima Nova"/>
            </a:endParaRPr>
          </a:p>
          <a:p>
            <a:r>
              <a:rPr lang="en-US" dirty="0">
                <a:solidFill>
                  <a:srgbClr val="231F20"/>
                </a:solidFill>
                <a:latin typeface="Proxima Nova"/>
              </a:rPr>
              <a:t>Los expertos en salud recomiendan no tomar más de 6 cucharaditas de azúcar al día.</a:t>
            </a:r>
          </a:p>
          <a:p>
            <a:endParaRPr lang="en-US" dirty="0">
              <a:solidFill>
                <a:srgbClr val="231F20"/>
              </a:solidFill>
              <a:latin typeface="Proxima Nova"/>
            </a:endParaRPr>
          </a:p>
          <a:p>
            <a:pPr algn="l">
              <a:buFont typeface="Arial" panose="020B0604020202020204" pitchFamily="34" charset="0"/>
              <a:buChar char="•"/>
            </a:pPr>
            <a:r>
              <a:rPr lang="en-US" dirty="0">
                <a:solidFill>
                  <a:srgbClr val="231F20"/>
                </a:solidFill>
                <a:latin typeface="Proxima Nova"/>
              </a:rPr>
              <a:t>Demasiado azúcar provoca </a:t>
            </a:r>
          </a:p>
          <a:p>
            <a:pPr algn="l">
              <a:buFont typeface="Arial" panose="020B0604020202020204" pitchFamily="34" charset="0"/>
              <a:buChar char="•"/>
            </a:pPr>
            <a:endParaRPr lang="en-US" b="1" i="0" dirty="0">
              <a:solidFill>
                <a:srgbClr val="231F20"/>
              </a:solidFill>
              <a:effectLst/>
              <a:latin typeface="Proxima Nova"/>
            </a:endParaRPr>
          </a:p>
          <a:p>
            <a:pPr marL="171450" indent="-171450" algn="l">
              <a:buFont typeface="Arial" panose="020B0604020202020204" pitchFamily="34" charset="0"/>
              <a:buChar char="•"/>
            </a:pPr>
            <a:r>
              <a:rPr lang="en-US" i="0" dirty="0">
                <a:solidFill>
                  <a:srgbClr val="231F20"/>
                </a:solidFill>
                <a:effectLst/>
                <a:latin typeface="Proxima Nova"/>
              </a:rPr>
              <a:t>Bajo nivel de energía, sensación de cansancio y estar menos alerta. </a:t>
            </a:r>
          </a:p>
          <a:p>
            <a:pPr marL="171450" indent="-171450" algn="l">
              <a:buFont typeface="Arial" panose="020B0604020202020204" pitchFamily="34" charset="0"/>
              <a:buChar char="•"/>
            </a:pPr>
            <a:r>
              <a:rPr lang="en-US" i="0" dirty="0">
                <a:solidFill>
                  <a:srgbClr val="231F20"/>
                </a:solidFill>
                <a:effectLst/>
                <a:latin typeface="Proxima Nova"/>
              </a:rPr>
              <a:t>Bajo estado de ánimo: aumento de la </a:t>
            </a:r>
            <a:r>
              <a:rPr lang="en-US" i="0" u="none" strike="noStrike" dirty="0">
                <a:solidFill>
                  <a:srgbClr val="3D5191"/>
                </a:solidFill>
                <a:effectLst/>
                <a:latin typeface="Proxima Nova"/>
                <a:hlinkClick r:id="rId3"/>
              </a:rPr>
              <a:t>depresión </a:t>
            </a:r>
            <a:r>
              <a:rPr lang="en-US" i="0" dirty="0">
                <a:solidFill>
                  <a:srgbClr val="231F20"/>
                </a:solidFill>
                <a:effectLst/>
                <a:latin typeface="Proxima Nova"/>
              </a:rPr>
              <a:t>y cambios de humor.</a:t>
            </a:r>
          </a:p>
          <a:p>
            <a:pPr marL="171450" indent="-171450" algn="l">
              <a:buFont typeface="Arial" panose="020B0604020202020204" pitchFamily="34" charset="0"/>
              <a:buChar char="•"/>
            </a:pPr>
            <a:r>
              <a:rPr lang="en-US" i="0" dirty="0">
                <a:solidFill>
                  <a:srgbClr val="231F20"/>
                </a:solidFill>
                <a:effectLst/>
                <a:latin typeface="Proxima Nova"/>
              </a:rPr>
              <a:t>Distensión abdominal</a:t>
            </a:r>
            <a:r>
              <a:rPr lang="en-US" b="1" i="0" dirty="0">
                <a:solidFill>
                  <a:srgbClr val="231F20"/>
                </a:solidFill>
                <a:effectLst/>
                <a:latin typeface="Proxima Nova"/>
              </a:rPr>
              <a:t>: </a:t>
            </a:r>
            <a:r>
              <a:rPr lang="en-US" b="0" i="0" dirty="0">
                <a:solidFill>
                  <a:srgbClr val="231F20"/>
                </a:solidFill>
                <a:effectLst/>
                <a:latin typeface="Proxima Nova"/>
              </a:rPr>
              <a:t>hinchazón y gases</a:t>
            </a:r>
          </a:p>
          <a:p>
            <a:pPr marL="171450" indent="-171450" algn="l">
              <a:buFont typeface="Arial" panose="020B0604020202020204" pitchFamily="34" charset="0"/>
              <a:buChar char="•"/>
            </a:pPr>
            <a:r>
              <a:rPr lang="en-US" dirty="0">
                <a:solidFill>
                  <a:srgbClr val="231F20"/>
                </a:solidFill>
                <a:latin typeface="Proxima Nova"/>
              </a:rPr>
              <a:t>Caries</a:t>
            </a:r>
          </a:p>
          <a:p>
            <a:pPr marL="171450" indent="-171450" algn="l">
              <a:buFont typeface="Arial" panose="020B0604020202020204" pitchFamily="34" charset="0"/>
              <a:buChar char="•"/>
            </a:pPr>
            <a:r>
              <a:rPr lang="en-US" dirty="0">
                <a:solidFill>
                  <a:srgbClr val="231F20"/>
                </a:solidFill>
                <a:latin typeface="Proxima Nova"/>
              </a:rPr>
              <a:t>Presión arterial elevada</a:t>
            </a:r>
          </a:p>
          <a:p>
            <a:pPr marL="171450" indent="-171450" algn="l">
              <a:buFont typeface="Arial" panose="020B0604020202020204" pitchFamily="34" charset="0"/>
              <a:buChar char="•"/>
            </a:pPr>
            <a:r>
              <a:rPr lang="en-US" dirty="0">
                <a:solidFill>
                  <a:srgbClr val="231F20"/>
                </a:solidFill>
                <a:latin typeface="Proxima Nova"/>
              </a:rPr>
              <a:t>Cintura grande</a:t>
            </a:r>
          </a:p>
          <a:p>
            <a:pPr marL="171450" indent="-171450" algn="l">
              <a:buFont typeface="Arial" panose="020B0604020202020204" pitchFamily="34" charset="0"/>
              <a:buChar char="•"/>
            </a:pPr>
            <a:r>
              <a:rPr lang="en-US" dirty="0">
                <a:solidFill>
                  <a:srgbClr val="231F20"/>
                </a:solidFill>
                <a:latin typeface="Proxima Nova"/>
              </a:rPr>
              <a:t>Exceso de calorías vacías</a:t>
            </a:r>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19</a:t>
            </a:fld>
            <a:endParaRPr lang="en-US"/>
          </a:p>
        </p:txBody>
      </p:sp>
    </p:spTree>
    <p:extLst>
      <p:ext uri="{BB962C8B-B14F-4D97-AF65-F5344CB8AC3E}">
        <p14:creationId xmlns:p14="http://schemas.microsoft.com/office/powerpoint/2010/main" val="176390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DA9807-B2AA-4415-ADFB-386C0040CA0A}" type="slidenum">
              <a:rPr lang="en-US" smtClean="0"/>
              <a:t>2</a:t>
            </a:fld>
            <a:endParaRPr lang="en-US"/>
          </a:p>
        </p:txBody>
      </p:sp>
    </p:spTree>
    <p:extLst>
      <p:ext uri="{BB962C8B-B14F-4D97-AF65-F5344CB8AC3E}">
        <p14:creationId xmlns:p14="http://schemas.microsoft.com/office/powerpoint/2010/main" val="1129610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Microsoft Sans Serif"/>
                <a:cs typeface="Microsoft Sans Serif"/>
              </a:rPr>
              <a:t>El agua ayuda </a:t>
            </a:r>
            <a:r>
              <a:rPr lang="en-US" sz="1400" spc="84" dirty="0">
                <a:latin typeface="Microsoft Sans Serif"/>
                <a:cs typeface="Microsoft Sans Serif"/>
              </a:rPr>
              <a:t>a </a:t>
            </a:r>
            <a:r>
              <a:rPr lang="en-US" sz="1400" dirty="0">
                <a:latin typeface="Microsoft Sans Serif"/>
                <a:cs typeface="Microsoft Sans Serif"/>
              </a:rPr>
              <a:t>que el cuerpo funcione correctamente. Pierdes </a:t>
            </a:r>
            <a:r>
              <a:rPr lang="en-US" sz="1400" spc="44" dirty="0">
                <a:latin typeface="Microsoft Sans Serif"/>
                <a:cs typeface="Microsoft Sans Serif"/>
              </a:rPr>
              <a:t>agua </a:t>
            </a:r>
            <a:r>
              <a:rPr lang="en-US" sz="1400" dirty="0">
                <a:latin typeface="Microsoft Sans Serif"/>
                <a:cs typeface="Microsoft Sans Serif"/>
              </a:rPr>
              <a:t>cuando </a:t>
            </a:r>
            <a:r>
              <a:rPr lang="en-US" sz="1400" spc="84" dirty="0">
                <a:latin typeface="Microsoft Sans Serif"/>
                <a:cs typeface="Microsoft Sans Serif"/>
              </a:rPr>
              <a:t>vas </a:t>
            </a:r>
            <a:r>
              <a:rPr lang="en-US" sz="1400" spc="53" dirty="0">
                <a:latin typeface="Microsoft Sans Serif"/>
                <a:cs typeface="Microsoft Sans Serif"/>
              </a:rPr>
              <a:t>al </a:t>
            </a:r>
            <a:r>
              <a:rPr lang="en-US" sz="1400" dirty="0">
                <a:latin typeface="Microsoft Sans Serif"/>
                <a:cs typeface="Microsoft Sans Serif"/>
              </a:rPr>
              <a:t>baño, </a:t>
            </a:r>
            <a:r>
              <a:rPr lang="en-US" sz="1400" spc="-9" dirty="0">
                <a:latin typeface="Microsoft Sans Serif"/>
                <a:cs typeface="Microsoft Sans Serif"/>
              </a:rPr>
              <a:t>sudas, haces ejercicio </a:t>
            </a:r>
            <a:r>
              <a:rPr lang="en-US" sz="1400" spc="49" dirty="0">
                <a:latin typeface="Microsoft Sans Serif"/>
                <a:cs typeface="Microsoft Sans Serif"/>
              </a:rPr>
              <a:t>o </a:t>
            </a:r>
            <a:r>
              <a:rPr lang="en-US" sz="1400" dirty="0">
                <a:latin typeface="Microsoft Sans Serif"/>
                <a:cs typeface="Microsoft Sans Serif"/>
              </a:rPr>
              <a:t>incluso cuando respiras. Si pierdes demasiada </a:t>
            </a:r>
            <a:r>
              <a:rPr lang="en-US" sz="1400" spc="44" dirty="0">
                <a:latin typeface="Microsoft Sans Serif"/>
                <a:cs typeface="Microsoft Sans Serif"/>
              </a:rPr>
              <a:t>agua </a:t>
            </a:r>
            <a:r>
              <a:rPr lang="en-US" sz="1400" spc="66" dirty="0">
                <a:latin typeface="Microsoft Sans Serif"/>
                <a:cs typeface="Microsoft Sans Serif"/>
              </a:rPr>
              <a:t>sin </a:t>
            </a:r>
            <a:r>
              <a:rPr lang="en-US" sz="1400" dirty="0">
                <a:latin typeface="Microsoft Sans Serif"/>
                <a:cs typeface="Microsoft Sans Serif"/>
              </a:rPr>
              <a:t>beber más, tu cuerpo </a:t>
            </a:r>
            <a:r>
              <a:rPr lang="en-US" sz="1400" spc="44" dirty="0">
                <a:latin typeface="Microsoft Sans Serif"/>
                <a:cs typeface="Microsoft Sans Serif"/>
              </a:rPr>
              <a:t>no </a:t>
            </a:r>
            <a:r>
              <a:rPr lang="en-US" sz="1400" dirty="0">
                <a:latin typeface="Microsoft Sans Serif"/>
                <a:cs typeface="Microsoft Sans Serif"/>
              </a:rPr>
              <a:t>funcionará </a:t>
            </a:r>
            <a:r>
              <a:rPr lang="en-US" sz="1400" spc="-97" dirty="0">
                <a:latin typeface="Microsoft Sans Serif"/>
                <a:cs typeface="Microsoft Sans Serif"/>
              </a:rPr>
              <a:t>tan </a:t>
            </a:r>
            <a:r>
              <a:rPr lang="en-US" sz="1400" spc="-9" dirty="0">
                <a:latin typeface="Microsoft Sans Serif"/>
                <a:cs typeface="Microsoft Sans Serif"/>
              </a:rPr>
              <a:t>bien. </a:t>
            </a:r>
            <a:r>
              <a:rPr lang="en-US" sz="1400" b="1" spc="-22" dirty="0">
                <a:latin typeface="Arial"/>
                <a:cs typeface="Arial"/>
              </a:rPr>
              <a:t>Esto </a:t>
            </a:r>
            <a:r>
              <a:rPr lang="en-US" sz="1400" b="1" spc="-49" dirty="0">
                <a:latin typeface="Arial"/>
                <a:cs typeface="Arial"/>
              </a:rPr>
              <a:t>se </a:t>
            </a:r>
            <a:r>
              <a:rPr lang="en-US" sz="1400" b="1" dirty="0">
                <a:latin typeface="Arial"/>
                <a:cs typeface="Arial"/>
              </a:rPr>
              <a:t>llama </a:t>
            </a:r>
            <a:r>
              <a:rPr lang="en-US" sz="1400" b="1" spc="-9" dirty="0">
                <a:latin typeface="Arial"/>
                <a:cs typeface="Arial"/>
              </a:rPr>
              <a:t>deshidratación.</a:t>
            </a:r>
          </a:p>
          <a:p>
            <a:endParaRPr lang="en-US" sz="1400" b="1" spc="-9" dirty="0">
              <a:latin typeface="Arial"/>
              <a:cs typeface="Arial"/>
            </a:endParaRPr>
          </a:p>
          <a:p>
            <a:pPr algn="l"/>
            <a:r>
              <a:rPr lang="en-US" sz="2000" i="0" dirty="0">
                <a:solidFill>
                  <a:srgbClr val="202124"/>
                </a:solidFill>
                <a:effectLst/>
                <a:latin typeface="Roboto" panose="02000000000000000000" pitchFamily="2" charset="0"/>
              </a:rPr>
              <a:t>Signos de deshidratación en atletas</a:t>
            </a:r>
          </a:p>
          <a:p>
            <a:pPr algn="l">
              <a:buFont typeface="+mj-lt"/>
              <a:buAutoNum type="arabicPeriod"/>
            </a:pPr>
            <a:r>
              <a:rPr lang="en-US" sz="1800" b="0" i="0" dirty="0">
                <a:solidFill>
                  <a:srgbClr val="202124"/>
                </a:solidFill>
                <a:effectLst/>
              </a:rPr>
              <a:t>Fatiga.</a:t>
            </a:r>
          </a:p>
          <a:p>
            <a:pPr algn="l">
              <a:buFont typeface="+mj-lt"/>
              <a:buAutoNum type="arabicPeriod"/>
            </a:pPr>
            <a:r>
              <a:rPr lang="en-US" sz="1800" b="0" i="0" dirty="0">
                <a:solidFill>
                  <a:srgbClr val="202124"/>
                </a:solidFill>
                <a:effectLst/>
              </a:rPr>
              <a:t>Disminución del rendimiento atlético.</a:t>
            </a:r>
          </a:p>
          <a:p>
            <a:pPr algn="l">
              <a:buFont typeface="+mj-lt"/>
              <a:buAutoNum type="arabicPeriod"/>
            </a:pPr>
            <a:r>
              <a:rPr lang="en-US" sz="1800" b="0" i="0" dirty="0">
                <a:solidFill>
                  <a:srgbClr val="202124"/>
                </a:solidFill>
                <a:effectLst/>
              </a:rPr>
              <a:t>Náuseas.</a:t>
            </a:r>
          </a:p>
          <a:p>
            <a:pPr algn="l">
              <a:buFont typeface="+mj-lt"/>
              <a:buAutoNum type="arabicPeriod"/>
            </a:pPr>
            <a:r>
              <a:rPr lang="en-US" sz="1800" b="0" i="0" dirty="0">
                <a:solidFill>
                  <a:srgbClr val="202124"/>
                </a:solidFill>
                <a:effectLst/>
              </a:rPr>
              <a:t>Dolor de cabeza.</a:t>
            </a:r>
          </a:p>
          <a:p>
            <a:pPr algn="l">
              <a:buFont typeface="+mj-lt"/>
              <a:buAutoNum type="arabicPeriod"/>
            </a:pPr>
            <a:r>
              <a:rPr lang="en-US" sz="1800" b="0" i="0" dirty="0">
                <a:solidFill>
                  <a:srgbClr val="202124"/>
                </a:solidFill>
                <a:effectLst/>
              </a:rPr>
              <a:t>Apatía.</a:t>
            </a:r>
          </a:p>
          <a:p>
            <a:pPr algn="l">
              <a:buFont typeface="+mj-lt"/>
              <a:buAutoNum type="arabicPeriod"/>
            </a:pPr>
            <a:r>
              <a:rPr lang="en-US" sz="1800" b="0" i="0" dirty="0">
                <a:solidFill>
                  <a:srgbClr val="202124"/>
                </a:solidFill>
                <a:effectLst/>
              </a:rPr>
              <a:t>Irritabilidad.</a:t>
            </a:r>
          </a:p>
          <a:p>
            <a:pPr algn="l">
              <a:buFont typeface="+mj-lt"/>
              <a:buAutoNum type="arabicPeriod"/>
            </a:pPr>
            <a:r>
              <a:rPr lang="en-US" sz="1800" b="0" i="0" dirty="0">
                <a:solidFill>
                  <a:srgbClr val="202124"/>
                </a:solidFill>
                <a:effectLst/>
              </a:rPr>
              <a:t>Sed.</a:t>
            </a:r>
          </a:p>
          <a:p>
            <a:endParaRPr lang="en-US" sz="140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20</a:t>
            </a:fld>
            <a:endParaRPr lang="en-US"/>
          </a:p>
        </p:txBody>
      </p:sp>
    </p:spTree>
    <p:extLst>
      <p:ext uri="{BB962C8B-B14F-4D97-AF65-F5344CB8AC3E}">
        <p14:creationId xmlns:p14="http://schemas.microsoft.com/office/powerpoint/2010/main" val="1860210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21</a:t>
            </a:fld>
            <a:endParaRPr lang="en-US"/>
          </a:p>
        </p:txBody>
      </p:sp>
    </p:spTree>
    <p:extLst>
      <p:ext uri="{BB962C8B-B14F-4D97-AF65-F5344CB8AC3E}">
        <p14:creationId xmlns:p14="http://schemas.microsoft.com/office/powerpoint/2010/main" val="3232130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22</a:t>
            </a:fld>
            <a:endParaRPr lang="en-US"/>
          </a:p>
        </p:txBody>
      </p:sp>
    </p:spTree>
    <p:extLst>
      <p:ext uri="{BB962C8B-B14F-4D97-AF65-F5344CB8AC3E}">
        <p14:creationId xmlns:p14="http://schemas.microsoft.com/office/powerpoint/2010/main" val="212781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000000"/>
                </a:solidFill>
                <a:effectLst/>
                <a:latin typeface="nerislight"/>
              </a:rPr>
              <a:t>MiPlato es un plato dividido en cuatro secciones, en cada una de las cuales se indica la cantidad de cada grupo de alimentos que se debe comer. Las verduras constituyen la sección más grande, seguidas de los cereales. La fruta y la verdura juntas ocupan la mitad del plato, mientras que las proteínas y los cereales ocupan la otra mitad. También se incluyen la leche y los productos lácteos.</a:t>
            </a: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3</a:t>
            </a:fld>
            <a:endParaRPr lang="en-US"/>
          </a:p>
        </p:txBody>
      </p:sp>
    </p:spTree>
    <p:extLst>
      <p:ext uri="{BB962C8B-B14F-4D97-AF65-F5344CB8AC3E}">
        <p14:creationId xmlns:p14="http://schemas.microsoft.com/office/powerpoint/2010/main" val="261095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DA9807-B2AA-4415-ADFB-386C0040CA0A}" type="slidenum">
              <a:rPr lang="en-US" smtClean="0"/>
              <a:t>4</a:t>
            </a:fld>
            <a:endParaRPr lang="en-US"/>
          </a:p>
        </p:txBody>
      </p:sp>
      <p:sp>
        <p:nvSpPr>
          <p:cNvPr id="6" name="TextBox 5">
            <a:extLst>
              <a:ext uri="{FF2B5EF4-FFF2-40B4-BE49-F238E27FC236}">
                <a16:creationId xmlns:a16="http://schemas.microsoft.com/office/drawing/2014/main" id="{4805FE0F-DFAB-F074-D461-3AE5780C57D6}"/>
              </a:ext>
            </a:extLst>
          </p:cNvPr>
          <p:cNvSpPr txBox="1"/>
          <p:nvPr/>
        </p:nvSpPr>
        <p:spPr>
          <a:xfrm>
            <a:off x="624909" y="4364165"/>
            <a:ext cx="5381368" cy="1477328"/>
          </a:xfrm>
          <a:prstGeom prst="rect">
            <a:avLst/>
          </a:prstGeom>
          <a:noFill/>
        </p:spPr>
        <p:txBody>
          <a:bodyPr wrap="square">
            <a:spAutoFit/>
          </a:bodyPr>
          <a:lstStyle/>
          <a:p>
            <a:pPr marL="0" indent="0">
              <a:buNone/>
            </a:pPr>
            <a:r>
              <a:rPr lang="en-US" sz="1800" b="0" i="0" dirty="0">
                <a:effectLst/>
                <a:latin typeface="nerislight"/>
              </a:rPr>
              <a:t>Comiendo menos alimentos procesados y ricos en nutrientes y limitando los azúcares, la sal y las grasas saturadas, a cualquier edad podemos empezar a formar pautas alimentarias saludables.</a:t>
            </a:r>
          </a:p>
          <a:p>
            <a:pPr marL="0" indent="0">
              <a:buNone/>
            </a:pPr>
            <a:endParaRPr lang="en-US" dirty="0">
              <a:latin typeface="nerislight"/>
            </a:endParaRPr>
          </a:p>
          <a:p>
            <a:pPr marL="0" indent="0">
              <a:buNone/>
            </a:pPr>
            <a:r>
              <a:rPr lang="en-US" sz="1800" dirty="0">
                <a:latin typeface="nerislight"/>
              </a:rPr>
              <a:t>¿Por qué quieres comer más sano? (pide al grupo que lo comparta_)</a:t>
            </a:r>
            <a:endParaRPr lang="en-US" sz="1800" dirty="0"/>
          </a:p>
        </p:txBody>
      </p:sp>
      <p:pic>
        <p:nvPicPr>
          <p:cNvPr id="7" name="Content Placeholder 4">
            <a:extLst>
              <a:ext uri="{FF2B5EF4-FFF2-40B4-BE49-F238E27FC236}">
                <a16:creationId xmlns:a16="http://schemas.microsoft.com/office/drawing/2014/main" id="{213C8D69-D3E8-E9A1-76F0-37C29A965184}"/>
              </a:ext>
            </a:extLst>
          </p:cNvPr>
          <p:cNvPicPr>
            <a:picLocks noChangeAspect="1"/>
          </p:cNvPicPr>
          <p:nvPr/>
        </p:nvPicPr>
        <p:blipFill rotWithShape="1">
          <a:blip r:embed="rId3"/>
          <a:srcRect l="1928" t="1" r="2742" b="445"/>
          <a:stretch/>
        </p:blipFill>
        <p:spPr>
          <a:xfrm>
            <a:off x="1033576" y="5976558"/>
            <a:ext cx="4564035" cy="2669119"/>
          </a:xfrm>
          <a:prstGeom prst="rect">
            <a:avLst/>
          </a:prstGeom>
        </p:spPr>
      </p:pic>
    </p:spTree>
    <p:extLst>
      <p:ext uri="{BB962C8B-B14F-4D97-AF65-F5344CB8AC3E}">
        <p14:creationId xmlns:p14="http://schemas.microsoft.com/office/powerpoint/2010/main" val="303459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5</a:t>
            </a:fld>
            <a:endParaRPr lang="en-US"/>
          </a:p>
        </p:txBody>
      </p:sp>
      <p:sp>
        <p:nvSpPr>
          <p:cNvPr id="5" name="object 14">
            <a:extLst>
              <a:ext uri="{FF2B5EF4-FFF2-40B4-BE49-F238E27FC236}">
                <a16:creationId xmlns:a16="http://schemas.microsoft.com/office/drawing/2014/main" id="{C9043110-8B50-7EA0-71B6-CA96888A9503}"/>
              </a:ext>
            </a:extLst>
          </p:cNvPr>
          <p:cNvSpPr txBox="1"/>
          <p:nvPr/>
        </p:nvSpPr>
        <p:spPr>
          <a:xfrm>
            <a:off x="1445740" y="4646814"/>
            <a:ext cx="4522573" cy="2627673"/>
          </a:xfrm>
          <a:prstGeom prst="rect">
            <a:avLst/>
          </a:prstGeom>
        </p:spPr>
        <p:txBody>
          <a:bodyPr vert="horz" wrap="square" lIns="0" tIns="11206" rIns="0" bIns="0" rtlCol="0">
            <a:spAutoFit/>
          </a:bodyPr>
          <a:lstStyle/>
          <a:p>
            <a:pPr marL="296411" marR="4483" indent="-285765">
              <a:lnSpc>
                <a:spcPct val="119100"/>
              </a:lnSpc>
              <a:spcBef>
                <a:spcPts val="88"/>
              </a:spcBef>
            </a:pPr>
            <a:r>
              <a:rPr sz="1400" dirty="0">
                <a:latin typeface="Microsoft Sans Serif"/>
                <a:cs typeface="Microsoft Sans Serif"/>
              </a:rPr>
              <a:t>Vigila </a:t>
            </a:r>
            <a:r>
              <a:rPr sz="1400" spc="53" dirty="0">
                <a:latin typeface="Microsoft Sans Serif"/>
                <a:cs typeface="Microsoft Sans Serif"/>
              </a:rPr>
              <a:t>las </a:t>
            </a:r>
            <a:r>
              <a:rPr sz="1400" dirty="0">
                <a:latin typeface="Microsoft Sans Serif"/>
                <a:cs typeface="Microsoft Sans Serif"/>
              </a:rPr>
              <a:t>cantidades </a:t>
            </a:r>
            <a:r>
              <a:rPr sz="1400" spc="84" dirty="0">
                <a:latin typeface="Microsoft Sans Serif"/>
                <a:cs typeface="Microsoft Sans Serif"/>
              </a:rPr>
              <a:t>de </a:t>
            </a:r>
            <a:r>
              <a:rPr sz="1400" spc="57" dirty="0">
                <a:latin typeface="Microsoft Sans Serif"/>
                <a:cs typeface="Microsoft Sans Serif"/>
              </a:rPr>
              <a:t>comida </a:t>
            </a:r>
            <a:r>
              <a:rPr sz="1400" dirty="0">
                <a:latin typeface="Microsoft Sans Serif"/>
                <a:cs typeface="Microsoft Sans Serif"/>
              </a:rPr>
              <a:t>que </a:t>
            </a:r>
            <a:r>
              <a:rPr sz="1400" spc="66" dirty="0">
                <a:latin typeface="Microsoft Sans Serif"/>
                <a:cs typeface="Microsoft Sans Serif"/>
              </a:rPr>
              <a:t>pones </a:t>
            </a:r>
            <a:r>
              <a:rPr sz="1400" dirty="0">
                <a:latin typeface="Microsoft Sans Serif"/>
                <a:cs typeface="Microsoft Sans Serif"/>
              </a:rPr>
              <a:t>en </a:t>
            </a:r>
            <a:r>
              <a:rPr sz="1400" spc="-18" dirty="0">
                <a:latin typeface="Microsoft Sans Serif"/>
                <a:cs typeface="Microsoft Sans Serif"/>
              </a:rPr>
              <a:t>el </a:t>
            </a:r>
            <a:r>
              <a:rPr sz="1400" dirty="0">
                <a:latin typeface="Microsoft Sans Serif"/>
                <a:cs typeface="Microsoft Sans Serif"/>
              </a:rPr>
              <a:t>plato. </a:t>
            </a:r>
            <a:r>
              <a:rPr sz="1400" spc="-66" dirty="0">
                <a:latin typeface="Microsoft Sans Serif"/>
                <a:cs typeface="Microsoft Sans Serif"/>
              </a:rPr>
              <a:t>Vea </a:t>
            </a:r>
            <a:r>
              <a:rPr sz="1400" spc="53" dirty="0">
                <a:latin typeface="Microsoft Sans Serif"/>
                <a:cs typeface="Microsoft Sans Serif"/>
              </a:rPr>
              <a:t>la </a:t>
            </a:r>
            <a:r>
              <a:rPr lang="en-US" sz="1400" spc="-9" dirty="0">
                <a:latin typeface="Microsoft Sans Serif"/>
                <a:cs typeface="Microsoft Sans Serif"/>
              </a:rPr>
              <a:t>diapositiva La </a:t>
            </a:r>
            <a:r>
              <a:rPr sz="1400" dirty="0">
                <a:latin typeface="Microsoft Sans Serif"/>
                <a:cs typeface="Microsoft Sans Serif"/>
              </a:rPr>
              <a:t>ración perfecta</a:t>
            </a:r>
            <a:r>
              <a:rPr lang="en-US" sz="1400" spc="-71" dirty="0">
                <a:latin typeface="Microsoft Sans Serif"/>
                <a:cs typeface="Microsoft Sans Serif"/>
              </a:rPr>
              <a:t>. </a:t>
            </a:r>
          </a:p>
          <a:p>
            <a:pPr marL="296411" marR="4483" indent="-285765">
              <a:lnSpc>
                <a:spcPct val="119100"/>
              </a:lnSpc>
              <a:spcBef>
                <a:spcPts val="88"/>
              </a:spcBef>
            </a:pPr>
            <a:endParaRPr lang="en-US" sz="1400" spc="-71" dirty="0">
              <a:latin typeface="Microsoft Sans Serif"/>
              <a:cs typeface="Microsoft Sans Serif"/>
            </a:endParaRPr>
          </a:p>
          <a:p>
            <a:pPr marL="296411" marR="4483" indent="-285765">
              <a:lnSpc>
                <a:spcPct val="119100"/>
              </a:lnSpc>
              <a:spcBef>
                <a:spcPts val="88"/>
              </a:spcBef>
            </a:pPr>
            <a:r>
              <a:rPr lang="en-US" sz="1400" spc="-71" dirty="0">
                <a:latin typeface="Microsoft Sans Serif"/>
                <a:cs typeface="Microsoft Sans Serif"/>
              </a:rPr>
              <a:t>Sustituye la </a:t>
            </a:r>
            <a:r>
              <a:rPr lang="en-US" sz="1400" spc="57" dirty="0">
                <a:latin typeface="Microsoft Sans Serif"/>
                <a:cs typeface="Microsoft Sans Serif"/>
              </a:rPr>
              <a:t>comida </a:t>
            </a:r>
            <a:r>
              <a:rPr lang="en-US" sz="1400" dirty="0">
                <a:latin typeface="Microsoft Sans Serif"/>
                <a:cs typeface="Microsoft Sans Serif"/>
              </a:rPr>
              <a:t>basura, como postres, patatas fritas y </a:t>
            </a:r>
            <a:r>
              <a:rPr lang="en-US" sz="1400" spc="-9" dirty="0">
                <a:latin typeface="Microsoft Sans Serif"/>
                <a:cs typeface="Microsoft Sans Serif"/>
              </a:rPr>
              <a:t>refrescos</a:t>
            </a:r>
            <a:r>
              <a:rPr lang="en-US" sz="1400" spc="75" dirty="0">
                <a:latin typeface="Microsoft Sans Serif"/>
                <a:cs typeface="Microsoft Sans Serif"/>
              </a:rPr>
              <a:t>, por deliciosas opciones saludables.</a:t>
            </a:r>
          </a:p>
          <a:p>
            <a:pPr marL="296411" marR="4483" indent="-285765">
              <a:lnSpc>
                <a:spcPct val="119100"/>
              </a:lnSpc>
              <a:spcBef>
                <a:spcPts val="88"/>
              </a:spcBef>
            </a:pPr>
            <a:endParaRPr lang="en-US" sz="1400" spc="-9" dirty="0">
              <a:latin typeface="Microsoft Sans Serif"/>
              <a:cs typeface="Microsoft Sans Serif"/>
            </a:endParaRPr>
          </a:p>
          <a:p>
            <a:pPr marL="296411" marR="4483" indent="-285765">
              <a:lnSpc>
                <a:spcPct val="119100"/>
              </a:lnSpc>
              <a:spcBef>
                <a:spcPts val="88"/>
              </a:spcBef>
            </a:pPr>
            <a:r>
              <a:rPr lang="en-US" sz="1400" dirty="0">
                <a:latin typeface="Microsoft Sans Serif"/>
                <a:cs typeface="Microsoft Sans Serif"/>
              </a:rPr>
              <a:t>Añade más </a:t>
            </a:r>
            <a:r>
              <a:rPr lang="en-US" sz="1400" spc="53" dirty="0">
                <a:latin typeface="Microsoft Sans Serif"/>
                <a:cs typeface="Microsoft Sans Serif"/>
              </a:rPr>
              <a:t>fruta </a:t>
            </a:r>
            <a:r>
              <a:rPr lang="en-US" sz="1400" dirty="0">
                <a:latin typeface="Microsoft Sans Serif"/>
                <a:cs typeface="Microsoft Sans Serif"/>
              </a:rPr>
              <a:t>y verdura </a:t>
            </a:r>
            <a:r>
              <a:rPr lang="en-US" sz="1400" spc="84" dirty="0">
                <a:latin typeface="Microsoft Sans Serif"/>
                <a:cs typeface="Microsoft Sans Serif"/>
              </a:rPr>
              <a:t>a </a:t>
            </a:r>
            <a:r>
              <a:rPr lang="en-US" sz="1400" dirty="0">
                <a:latin typeface="Microsoft Sans Serif"/>
                <a:cs typeface="Microsoft Sans Serif"/>
              </a:rPr>
              <a:t>tus </a:t>
            </a:r>
            <a:r>
              <a:rPr lang="en-US" sz="1400" spc="-9" dirty="0">
                <a:latin typeface="Microsoft Sans Serif"/>
                <a:cs typeface="Microsoft Sans Serif"/>
              </a:rPr>
              <a:t>comidas. </a:t>
            </a:r>
            <a:r>
              <a:rPr lang="en-US" sz="1400" spc="-31" dirty="0">
                <a:latin typeface="Microsoft Sans Serif"/>
                <a:cs typeface="Microsoft Sans Serif"/>
              </a:rPr>
              <a:t>Los tentempiés </a:t>
            </a:r>
            <a:r>
              <a:rPr lang="en-US" sz="1400" dirty="0">
                <a:latin typeface="Microsoft Sans Serif"/>
                <a:cs typeface="Microsoft Sans Serif"/>
              </a:rPr>
              <a:t>deben ser </a:t>
            </a:r>
            <a:r>
              <a:rPr lang="en-US" sz="1400" spc="-9" dirty="0">
                <a:latin typeface="Microsoft Sans Serif"/>
                <a:cs typeface="Microsoft Sans Serif"/>
              </a:rPr>
              <a:t>pequeños </a:t>
            </a:r>
            <a:r>
              <a:rPr lang="en-US" sz="1400" dirty="0">
                <a:latin typeface="Microsoft Sans Serif"/>
                <a:cs typeface="Microsoft Sans Serif"/>
              </a:rPr>
              <a:t>y sanos</a:t>
            </a:r>
            <a:r>
              <a:rPr lang="en-US" sz="1235" spc="-9" dirty="0">
                <a:solidFill>
                  <a:srgbClr val="EC008C"/>
                </a:solidFill>
                <a:latin typeface="Microsoft Sans Serif"/>
                <a:cs typeface="Microsoft Sans Serif"/>
              </a:rPr>
              <a:t>.</a:t>
            </a:r>
            <a:endParaRPr lang="en-US" sz="1235" dirty="0">
              <a:latin typeface="Microsoft Sans Serif"/>
              <a:cs typeface="Microsoft Sans Serif"/>
            </a:endParaRPr>
          </a:p>
          <a:p>
            <a:pPr marL="296411" marR="4483" indent="-285765">
              <a:lnSpc>
                <a:spcPct val="119100"/>
              </a:lnSpc>
              <a:spcBef>
                <a:spcPts val="88"/>
              </a:spcBef>
            </a:pPr>
            <a:endParaRPr lang="en-US" sz="1400" dirty="0">
              <a:latin typeface="Microsoft Sans Serif"/>
              <a:cs typeface="Microsoft Sans Serif"/>
            </a:endParaRPr>
          </a:p>
          <a:p>
            <a:pPr marL="296411" marR="4483" indent="-285765">
              <a:lnSpc>
                <a:spcPct val="119100"/>
              </a:lnSpc>
              <a:spcBef>
                <a:spcPts val="88"/>
              </a:spcBef>
            </a:pPr>
            <a:endParaRPr sz="1400" dirty="0">
              <a:latin typeface="Microsoft Sans Serif"/>
              <a:cs typeface="Microsoft Sans Serif"/>
            </a:endParaRPr>
          </a:p>
        </p:txBody>
      </p:sp>
      <p:sp>
        <p:nvSpPr>
          <p:cNvPr id="6" name="object 15">
            <a:extLst>
              <a:ext uri="{FF2B5EF4-FFF2-40B4-BE49-F238E27FC236}">
                <a16:creationId xmlns:a16="http://schemas.microsoft.com/office/drawing/2014/main" id="{094F73A0-1DDB-469A-9250-E4C5BD6FB828}"/>
              </a:ext>
            </a:extLst>
          </p:cNvPr>
          <p:cNvSpPr txBox="1"/>
          <p:nvPr/>
        </p:nvSpPr>
        <p:spPr>
          <a:xfrm>
            <a:off x="1587698" y="5462407"/>
            <a:ext cx="3167342" cy="216243"/>
          </a:xfrm>
          <a:prstGeom prst="rect">
            <a:avLst/>
          </a:prstGeom>
        </p:spPr>
        <p:txBody>
          <a:bodyPr vert="horz" wrap="square" lIns="0" tIns="11206" rIns="0" bIns="0" rtlCol="0">
            <a:spAutoFit/>
          </a:bodyPr>
          <a:lstStyle/>
          <a:p>
            <a:pPr marL="835443" marR="4483" indent="-824796">
              <a:lnSpc>
                <a:spcPct val="119100"/>
              </a:lnSpc>
              <a:spcBef>
                <a:spcPts val="88"/>
              </a:spcBef>
            </a:pPr>
            <a:r>
              <a:rPr sz="1235" spc="-9" dirty="0">
                <a:solidFill>
                  <a:srgbClr val="EC008C"/>
                </a:solidFill>
                <a:latin typeface="Microsoft Sans Serif"/>
                <a:cs typeface="Microsoft Sans Serif"/>
              </a:rPr>
              <a:t>.</a:t>
            </a:r>
            <a:endParaRPr sz="1235" dirty="0">
              <a:latin typeface="Microsoft Sans Serif"/>
              <a:cs typeface="Microsoft Sans Serif"/>
            </a:endParaRPr>
          </a:p>
        </p:txBody>
      </p:sp>
    </p:spTree>
    <p:extLst>
      <p:ext uri="{BB962C8B-B14F-4D97-AF65-F5344CB8AC3E}">
        <p14:creationId xmlns:p14="http://schemas.microsoft.com/office/powerpoint/2010/main" val="420168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06" marR="16249">
              <a:lnSpc>
                <a:spcPct val="113700"/>
              </a:lnSpc>
              <a:spcBef>
                <a:spcPts val="825"/>
              </a:spcBef>
            </a:pPr>
            <a:r>
              <a:rPr lang="en-US" sz="1400" b="1" spc="-35" dirty="0">
                <a:solidFill>
                  <a:srgbClr val="D2232A"/>
                </a:solidFill>
                <a:latin typeface="Microsoft Sans Serif"/>
                <a:cs typeface="Microsoft Sans Serif"/>
              </a:rPr>
              <a:t>Los refrescos, las </a:t>
            </a:r>
            <a:r>
              <a:rPr lang="en-US" sz="1400" b="1" dirty="0">
                <a:solidFill>
                  <a:srgbClr val="D2232A"/>
                </a:solidFill>
                <a:latin typeface="Microsoft Sans Serif"/>
                <a:cs typeface="Microsoft Sans Serif"/>
              </a:rPr>
              <a:t>bebidas energéticas y las bebidas deportivas </a:t>
            </a:r>
            <a:r>
              <a:rPr lang="en-US" sz="1400" b="1" spc="-18" dirty="0">
                <a:solidFill>
                  <a:srgbClr val="D2232A"/>
                </a:solidFill>
                <a:latin typeface="Microsoft Sans Serif"/>
                <a:cs typeface="Microsoft Sans Serif"/>
              </a:rPr>
              <a:t>tienen </a:t>
            </a:r>
            <a:r>
              <a:rPr lang="en-US" sz="1400" b="1" dirty="0">
                <a:solidFill>
                  <a:srgbClr val="D2232A"/>
                </a:solidFill>
                <a:latin typeface="Microsoft Sans Serif"/>
                <a:cs typeface="Microsoft Sans Serif"/>
              </a:rPr>
              <a:t>azúcar extra </a:t>
            </a:r>
            <a:r>
              <a:rPr lang="en-US" sz="1400" b="1" spc="-22" dirty="0">
                <a:solidFill>
                  <a:srgbClr val="D2232A"/>
                </a:solidFill>
                <a:latin typeface="Microsoft Sans Serif"/>
                <a:cs typeface="Microsoft Sans Serif"/>
              </a:rPr>
              <a:t>y </a:t>
            </a:r>
            <a:r>
              <a:rPr lang="en-US" sz="1400" b="1" spc="-18" dirty="0">
                <a:solidFill>
                  <a:srgbClr val="D2232A"/>
                </a:solidFill>
                <a:latin typeface="Microsoft Sans Serif"/>
                <a:cs typeface="Microsoft Sans Serif"/>
              </a:rPr>
              <a:t>pueden </a:t>
            </a:r>
            <a:r>
              <a:rPr lang="en-US" sz="1400" b="1" dirty="0">
                <a:solidFill>
                  <a:srgbClr val="D2232A"/>
                </a:solidFill>
                <a:latin typeface="Microsoft Sans Serif"/>
                <a:cs typeface="Microsoft Sans Serif"/>
              </a:rPr>
              <a:t>hacerte ganar peso. Las bebidas </a:t>
            </a:r>
            <a:r>
              <a:rPr lang="en-US" sz="1400" b="1" spc="-9" dirty="0">
                <a:solidFill>
                  <a:srgbClr val="D2232A"/>
                </a:solidFill>
                <a:latin typeface="Microsoft Sans Serif"/>
                <a:cs typeface="Microsoft Sans Serif"/>
              </a:rPr>
              <a:t>energéticas </a:t>
            </a:r>
            <a:r>
              <a:rPr lang="en-US" sz="1400" b="1" dirty="0">
                <a:solidFill>
                  <a:srgbClr val="D2232A"/>
                </a:solidFill>
                <a:latin typeface="Microsoft Sans Serif"/>
                <a:cs typeface="Microsoft Sans Serif"/>
              </a:rPr>
              <a:t>y muchos </a:t>
            </a:r>
            <a:r>
              <a:rPr lang="en-US" sz="1400" b="1" spc="-18" dirty="0">
                <a:solidFill>
                  <a:srgbClr val="D2232A"/>
                </a:solidFill>
                <a:latin typeface="Microsoft Sans Serif"/>
                <a:cs typeface="Microsoft Sans Serif"/>
              </a:rPr>
              <a:t>refrescos también contienen </a:t>
            </a:r>
            <a:r>
              <a:rPr lang="en-US" sz="1400" b="1" dirty="0">
                <a:solidFill>
                  <a:srgbClr val="D2232A"/>
                </a:solidFill>
                <a:latin typeface="Microsoft Sans Serif"/>
                <a:cs typeface="Microsoft Sans Serif"/>
              </a:rPr>
              <a:t>cafeína. La cafeína </a:t>
            </a:r>
            <a:r>
              <a:rPr lang="en-US" sz="1400" b="1" spc="53" dirty="0">
                <a:solidFill>
                  <a:srgbClr val="D2232A"/>
                </a:solidFill>
                <a:latin typeface="Microsoft Sans Serif"/>
                <a:cs typeface="Microsoft Sans Serif"/>
              </a:rPr>
              <a:t>no </a:t>
            </a:r>
            <a:r>
              <a:rPr lang="en-US" sz="1400" b="1" dirty="0">
                <a:solidFill>
                  <a:srgbClr val="D2232A"/>
                </a:solidFill>
                <a:latin typeface="Microsoft Sans Serif"/>
                <a:cs typeface="Microsoft Sans Serif"/>
              </a:rPr>
              <a:t>ayuda a mantenerse </a:t>
            </a:r>
            <a:r>
              <a:rPr lang="en-US" sz="1400" b="1" spc="-9" dirty="0">
                <a:solidFill>
                  <a:srgbClr val="D2232A"/>
                </a:solidFill>
                <a:latin typeface="Microsoft Sans Serif"/>
                <a:cs typeface="Microsoft Sans Serif"/>
              </a:rPr>
              <a:t>hidratado.</a:t>
            </a:r>
            <a:endParaRPr lang="en-US" sz="1400" b="1" dirty="0">
              <a:latin typeface="Microsoft Sans Serif"/>
              <a:cs typeface="Microsoft Sans Serif"/>
            </a:endParaRPr>
          </a:p>
          <a:p>
            <a:pPr>
              <a:lnSpc>
                <a:spcPct val="100000"/>
              </a:lnSpc>
            </a:pPr>
            <a:endParaRPr lang="en-US" sz="1400" b="1" dirty="0">
              <a:latin typeface="Microsoft Sans Serif"/>
              <a:cs typeface="Microsoft Sans Serif"/>
            </a:endParaRPr>
          </a:p>
          <a:p>
            <a:pPr>
              <a:lnSpc>
                <a:spcPct val="100000"/>
              </a:lnSpc>
            </a:pPr>
            <a:endParaRPr lang="en-US" sz="1400" b="1" dirty="0">
              <a:latin typeface="Microsoft Sans Serif"/>
              <a:cs typeface="Microsoft Sans Serif"/>
            </a:endParaRPr>
          </a:p>
          <a:p>
            <a:pPr>
              <a:lnSpc>
                <a:spcPct val="100000"/>
              </a:lnSpc>
            </a:pPr>
            <a:r>
              <a:rPr lang="en-US" sz="1400" b="1" dirty="0">
                <a:solidFill>
                  <a:srgbClr val="FDB714"/>
                </a:solidFill>
                <a:latin typeface="Microsoft Sans Serif"/>
                <a:cs typeface="Microsoft Sans Serif"/>
              </a:rPr>
              <a:t>La leche desnatada o baja en grasa y el zumo de </a:t>
            </a:r>
            <a:r>
              <a:rPr lang="en-US" sz="1400" b="1" spc="57" dirty="0">
                <a:solidFill>
                  <a:srgbClr val="FDB714"/>
                </a:solidFill>
                <a:latin typeface="Microsoft Sans Serif"/>
                <a:cs typeface="Microsoft Sans Serif"/>
              </a:rPr>
              <a:t>fruta </a:t>
            </a:r>
            <a:r>
              <a:rPr lang="en-US" sz="1400" b="1" dirty="0">
                <a:solidFill>
                  <a:srgbClr val="FDB714"/>
                </a:solidFill>
                <a:latin typeface="Microsoft Sans Serif"/>
                <a:cs typeface="Microsoft Sans Serif"/>
              </a:rPr>
              <a:t>100% son buenas </a:t>
            </a:r>
            <a:r>
              <a:rPr lang="en-US" sz="1400" b="1" spc="-9" dirty="0">
                <a:solidFill>
                  <a:srgbClr val="FDB714"/>
                </a:solidFill>
                <a:latin typeface="Microsoft Sans Serif"/>
                <a:cs typeface="Microsoft Sans Serif"/>
              </a:rPr>
              <a:t>opciones para </a:t>
            </a:r>
            <a:r>
              <a:rPr lang="en-US" sz="1400" b="1" spc="49" dirty="0">
                <a:solidFill>
                  <a:srgbClr val="FDB714"/>
                </a:solidFill>
                <a:latin typeface="Microsoft Sans Serif"/>
                <a:cs typeface="Microsoft Sans Serif"/>
              </a:rPr>
              <a:t>acompañar </a:t>
            </a:r>
            <a:r>
              <a:rPr lang="en-US" sz="1400" b="1" spc="-9" dirty="0">
                <a:solidFill>
                  <a:srgbClr val="FDB714"/>
                </a:solidFill>
                <a:latin typeface="Microsoft Sans Serif"/>
                <a:cs typeface="Microsoft Sans Serif"/>
              </a:rPr>
              <a:t>las comidas. </a:t>
            </a:r>
            <a:r>
              <a:rPr lang="en-US" sz="1400" b="1" spc="-26" dirty="0">
                <a:solidFill>
                  <a:srgbClr val="FDB714"/>
                </a:solidFill>
                <a:latin typeface="Microsoft Sans Serif"/>
                <a:cs typeface="Microsoft Sans Serif"/>
              </a:rPr>
              <a:t>Las </a:t>
            </a:r>
            <a:r>
              <a:rPr lang="en-US" sz="1400" b="1" dirty="0">
                <a:solidFill>
                  <a:srgbClr val="FDB714"/>
                </a:solidFill>
                <a:latin typeface="Microsoft Sans Serif"/>
                <a:cs typeface="Microsoft Sans Serif"/>
              </a:rPr>
              <a:t>raciones deben ser pequeñas. Intenta </a:t>
            </a:r>
            <a:r>
              <a:rPr lang="en-US" sz="1400" b="1" spc="66" dirty="0">
                <a:solidFill>
                  <a:srgbClr val="FDB714"/>
                </a:solidFill>
                <a:latin typeface="Microsoft Sans Serif"/>
                <a:cs typeface="Microsoft Sans Serif"/>
              </a:rPr>
              <a:t>tomar </a:t>
            </a:r>
            <a:r>
              <a:rPr lang="en-US" sz="1400" b="1" dirty="0">
                <a:solidFill>
                  <a:srgbClr val="FDB714"/>
                </a:solidFill>
                <a:latin typeface="Microsoft Sans Serif"/>
                <a:cs typeface="Microsoft Sans Serif"/>
              </a:rPr>
              <a:t>3 </a:t>
            </a:r>
            <a:r>
              <a:rPr lang="en-US" sz="1400" b="1" spc="-9" dirty="0">
                <a:solidFill>
                  <a:srgbClr val="FDB714"/>
                </a:solidFill>
                <a:latin typeface="Microsoft Sans Serif"/>
                <a:cs typeface="Microsoft Sans Serif"/>
              </a:rPr>
              <a:t>tazas de </a:t>
            </a:r>
            <a:r>
              <a:rPr lang="en-US" sz="1400" b="1" dirty="0">
                <a:solidFill>
                  <a:srgbClr val="FDB714"/>
                </a:solidFill>
                <a:latin typeface="Microsoft Sans Serif"/>
                <a:cs typeface="Microsoft Sans Serif"/>
              </a:rPr>
              <a:t>leche y </a:t>
            </a:r>
            <a:r>
              <a:rPr lang="en-US" sz="1400" b="1" spc="-4" dirty="0">
                <a:solidFill>
                  <a:srgbClr val="FDB714"/>
                </a:solidFill>
                <a:latin typeface="Microsoft Sans Serif"/>
                <a:cs typeface="Microsoft Sans Serif"/>
              </a:rPr>
              <a:t>no más de </a:t>
            </a:r>
            <a:r>
              <a:rPr lang="en-US" sz="1400" b="1" spc="-44" dirty="0">
                <a:solidFill>
                  <a:srgbClr val="FDB714"/>
                </a:solidFill>
                <a:latin typeface="Microsoft Sans Serif"/>
                <a:cs typeface="Microsoft Sans Serif"/>
              </a:rPr>
              <a:t>1 </a:t>
            </a:r>
            <a:r>
              <a:rPr lang="en-US" sz="1400" b="1" dirty="0">
                <a:solidFill>
                  <a:srgbClr val="FDB714"/>
                </a:solidFill>
                <a:latin typeface="Microsoft Sans Serif"/>
                <a:cs typeface="Microsoft Sans Serif"/>
              </a:rPr>
              <a:t>taza </a:t>
            </a:r>
            <a:r>
              <a:rPr lang="en-US" sz="1400" b="1" spc="66" dirty="0">
                <a:solidFill>
                  <a:srgbClr val="FDB714"/>
                </a:solidFill>
                <a:latin typeface="Microsoft Sans Serif"/>
                <a:cs typeface="Microsoft Sans Serif"/>
              </a:rPr>
              <a:t>de </a:t>
            </a:r>
            <a:r>
              <a:rPr lang="en-US" sz="1400" b="1" dirty="0">
                <a:solidFill>
                  <a:srgbClr val="FDB714"/>
                </a:solidFill>
                <a:latin typeface="Microsoft Sans Serif"/>
                <a:cs typeface="Microsoft Sans Serif"/>
              </a:rPr>
              <a:t>zumo </a:t>
            </a:r>
            <a:r>
              <a:rPr lang="en-US" sz="1400" b="1" spc="-18" dirty="0">
                <a:solidFill>
                  <a:srgbClr val="FDB714"/>
                </a:solidFill>
                <a:latin typeface="Microsoft Sans Serif"/>
                <a:cs typeface="Microsoft Sans Serif"/>
              </a:rPr>
              <a:t>al día.</a:t>
            </a:r>
          </a:p>
          <a:p>
            <a:pPr>
              <a:lnSpc>
                <a:spcPct val="100000"/>
              </a:lnSpc>
            </a:pPr>
            <a:endParaRPr lang="en-US" sz="1400" b="1" spc="-18" dirty="0">
              <a:solidFill>
                <a:srgbClr val="FDB714"/>
              </a:solidFill>
              <a:latin typeface="Microsoft Sans Serif"/>
              <a:cs typeface="Microsoft Sans 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2BB673"/>
                </a:solidFill>
                <a:latin typeface="Microsoft Sans Serif"/>
                <a:cs typeface="Microsoft Sans Serif"/>
              </a:rPr>
              <a:t>Bebe agua durante todo el </a:t>
            </a:r>
            <a:r>
              <a:rPr lang="en-US" sz="1400" b="1" spc="-9" dirty="0">
                <a:solidFill>
                  <a:srgbClr val="2BB673"/>
                </a:solidFill>
                <a:latin typeface="Microsoft Sans Serif"/>
                <a:cs typeface="Microsoft Sans Serif"/>
              </a:rPr>
              <a:t>día. </a:t>
            </a:r>
            <a:r>
              <a:rPr lang="en-US" sz="1400" b="1" dirty="0">
                <a:solidFill>
                  <a:srgbClr val="2BB673"/>
                </a:solidFill>
                <a:latin typeface="Microsoft Sans Serif"/>
                <a:cs typeface="Microsoft Sans Serif"/>
              </a:rPr>
              <a:t>Si te gustan las bebidas con sabor, </a:t>
            </a:r>
            <a:r>
              <a:rPr lang="en-US" sz="1400" b="1" spc="57" dirty="0">
                <a:solidFill>
                  <a:srgbClr val="2BB673"/>
                </a:solidFill>
                <a:latin typeface="Microsoft Sans Serif"/>
                <a:cs typeface="Microsoft Sans Serif"/>
              </a:rPr>
              <a:t>prueba con </a:t>
            </a:r>
            <a:r>
              <a:rPr lang="en-US" sz="1400" b="1" dirty="0">
                <a:solidFill>
                  <a:srgbClr val="2BB673"/>
                </a:solidFill>
                <a:latin typeface="Microsoft Sans Serif"/>
                <a:cs typeface="Microsoft Sans Serif"/>
              </a:rPr>
              <a:t>agua </a:t>
            </a:r>
            <a:r>
              <a:rPr lang="en-US" sz="1400" b="1" spc="-9" dirty="0">
                <a:solidFill>
                  <a:srgbClr val="2BB673"/>
                </a:solidFill>
                <a:latin typeface="Microsoft Sans Serif"/>
                <a:cs typeface="Microsoft Sans Serif"/>
              </a:rPr>
              <a:t>con gas </a:t>
            </a:r>
            <a:r>
              <a:rPr lang="en-US" sz="1400" b="1" dirty="0">
                <a:solidFill>
                  <a:srgbClr val="2BB673"/>
                </a:solidFill>
                <a:latin typeface="Microsoft Sans Serif"/>
                <a:cs typeface="Microsoft Sans Serif"/>
              </a:rPr>
              <a:t>o añade </a:t>
            </a:r>
            <a:r>
              <a:rPr lang="en-US" sz="1400" b="1" spc="49" dirty="0">
                <a:solidFill>
                  <a:srgbClr val="2BB673"/>
                </a:solidFill>
                <a:latin typeface="Microsoft Sans Serif"/>
                <a:cs typeface="Microsoft Sans Serif"/>
              </a:rPr>
              <a:t>unos </a:t>
            </a:r>
            <a:r>
              <a:rPr lang="en-US" sz="1400" b="1" dirty="0">
                <a:solidFill>
                  <a:srgbClr val="2BB673"/>
                </a:solidFill>
                <a:latin typeface="Microsoft Sans Serif"/>
                <a:cs typeface="Microsoft Sans Serif"/>
              </a:rPr>
              <a:t>trozos </a:t>
            </a:r>
            <a:r>
              <a:rPr lang="en-US" sz="1400" b="1" spc="66" dirty="0">
                <a:solidFill>
                  <a:srgbClr val="2BB673"/>
                </a:solidFill>
                <a:latin typeface="Microsoft Sans Serif"/>
                <a:cs typeface="Microsoft Sans Serif"/>
              </a:rPr>
              <a:t>de </a:t>
            </a:r>
            <a:r>
              <a:rPr lang="en-US" sz="1400" b="1" spc="57" dirty="0">
                <a:solidFill>
                  <a:srgbClr val="2BB673"/>
                </a:solidFill>
                <a:latin typeface="Microsoft Sans Serif"/>
                <a:cs typeface="Microsoft Sans Serif"/>
              </a:rPr>
              <a:t>fruta </a:t>
            </a:r>
            <a:r>
              <a:rPr lang="en-US" sz="1400" b="1" dirty="0">
                <a:solidFill>
                  <a:srgbClr val="2BB673"/>
                </a:solidFill>
                <a:latin typeface="Microsoft Sans Serif"/>
                <a:cs typeface="Microsoft Sans Serif"/>
              </a:rPr>
              <a:t>a tu </a:t>
            </a:r>
            <a:r>
              <a:rPr lang="en-US" sz="1400" b="1" spc="35" dirty="0">
                <a:solidFill>
                  <a:srgbClr val="2BB673"/>
                </a:solidFill>
                <a:latin typeface="Microsoft Sans Serif"/>
                <a:cs typeface="Microsoft Sans Serif"/>
              </a:rPr>
              <a:t>botella de </a:t>
            </a:r>
            <a:r>
              <a:rPr lang="en-US" sz="1400" b="1" dirty="0">
                <a:solidFill>
                  <a:srgbClr val="2BB673"/>
                </a:solidFill>
                <a:latin typeface="Microsoft Sans Serif"/>
                <a:cs typeface="Microsoft Sans Serif"/>
              </a:rPr>
              <a:t>agua</a:t>
            </a:r>
            <a:r>
              <a:rPr lang="en-US" sz="1400" b="1" spc="35" dirty="0">
                <a:solidFill>
                  <a:srgbClr val="2BB673"/>
                </a:solidFill>
                <a:latin typeface="Microsoft Sans Serif"/>
                <a:cs typeface="Microsoft Sans Serif"/>
              </a:rPr>
              <a:t>.</a:t>
            </a:r>
            <a:endParaRPr lang="en-US" sz="1400" b="1" dirty="0">
              <a:latin typeface="Microsoft Sans Serif"/>
              <a:cs typeface="Microsoft Sans Serif"/>
            </a:endParaRPr>
          </a:p>
          <a:p>
            <a:pPr>
              <a:lnSpc>
                <a:spcPct val="100000"/>
              </a:lnSpc>
            </a:pPr>
            <a:endParaRPr lang="en-US" sz="1600" dirty="0">
              <a:latin typeface="Microsoft Sans Serif"/>
              <a:cs typeface="Microsoft Sans Serif"/>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6</a:t>
            </a:fld>
            <a:endParaRPr lang="en-US"/>
          </a:p>
        </p:txBody>
      </p:sp>
    </p:spTree>
    <p:extLst>
      <p:ext uri="{BB962C8B-B14F-4D97-AF65-F5344CB8AC3E}">
        <p14:creationId xmlns:p14="http://schemas.microsoft.com/office/powerpoint/2010/main" val="414992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Los expertos recomiendan consumir seis raciones de cereales al día, de </a:t>
            </a:r>
            <a:r>
              <a:rPr lang="en-US" b="1" i="0" dirty="0">
                <a:solidFill>
                  <a:srgbClr val="202124"/>
                </a:solidFill>
                <a:effectLst/>
                <a:latin typeface="Roboto" panose="02000000000000000000" pitchFamily="2" charset="0"/>
              </a:rPr>
              <a:t>las cuales al menos tres deben ser integrales</a:t>
            </a:r>
            <a:r>
              <a:rPr lang="en-US" b="0" i="0" dirty="0">
                <a:solidFill>
                  <a:srgbClr val="202124"/>
                </a:solidFill>
                <a:effectLst/>
                <a:latin typeface="Roboto" panose="02000000000000000000" pitchFamily="2" charset="0"/>
              </a:rPr>
              <a:t>. Una ración* de cereales es cualquiera de las siguientes: una rebanada de pan; media taza de copos de avena, pasta o arroz cocidos; una onza de galletas saladas; o una taza de cereales secos fríos.</a:t>
            </a:r>
          </a:p>
          <a:p>
            <a:endParaRPr lang="en-US" dirty="0">
              <a:solidFill>
                <a:srgbClr val="202124"/>
              </a:solidFill>
              <a:latin typeface="Roboto" panose="02000000000000000000" pitchFamily="2" charset="0"/>
            </a:endParaRPr>
          </a:p>
          <a:p>
            <a:r>
              <a:rPr lang="en-US" b="0" i="0" dirty="0">
                <a:solidFill>
                  <a:srgbClr val="34394B"/>
                </a:solidFill>
                <a:effectLst/>
                <a:latin typeface="Poppins" panose="00000500000000000000" pitchFamily="2" charset="0"/>
              </a:rPr>
              <a:t>Los cereales integrales tienen la rica piel exterior llamada salvado.  Está llena de fibra y Nutrición.  Intenta elegir o comprar pan, cereales, arroz (integral), tortillas (de maíz, no de harina) y pasta (integral, no blanca) integrales.</a:t>
            </a:r>
          </a:p>
          <a:p>
            <a:endParaRPr lang="en-US" dirty="0">
              <a:solidFill>
                <a:srgbClr val="34394B"/>
              </a:solidFill>
              <a:latin typeface="Poppins" panose="00000500000000000000" pitchFamily="2" charset="0"/>
            </a:endParaRPr>
          </a:p>
          <a:p>
            <a:r>
              <a:rPr lang="en-US" dirty="0">
                <a:solidFill>
                  <a:srgbClr val="34394B"/>
                </a:solidFill>
                <a:latin typeface="Poppins" panose="00000500000000000000" pitchFamily="2" charset="0"/>
              </a:rPr>
              <a:t>. ¿Qué cereales integrales te gustan? Diviértete probando nuevos alimentos integrales</a:t>
            </a:r>
          </a:p>
          <a:p>
            <a:endParaRPr lang="en-US" dirty="0">
              <a:solidFill>
                <a:srgbClr val="34394B"/>
              </a:solidFill>
              <a:latin typeface="Poppins" panose="00000500000000000000" pitchFamily="2" charset="0"/>
            </a:endParaRPr>
          </a:p>
          <a:p>
            <a:r>
              <a:rPr lang="en-US" dirty="0">
                <a:solidFill>
                  <a:srgbClr val="34394B"/>
                </a:solidFill>
                <a:latin typeface="Poppins" panose="00000500000000000000" pitchFamily="2" charset="0"/>
              </a:rPr>
              <a:t>Los cereales refinados, como el pan blanco, son importantes porque se les añade ácido fólico. Por eso decimos que "al menos la mitad de tus cereales deben ser integrales".</a:t>
            </a:r>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7</a:t>
            </a:fld>
            <a:endParaRPr lang="en-US"/>
          </a:p>
        </p:txBody>
      </p:sp>
    </p:spTree>
    <p:extLst>
      <p:ext uri="{BB962C8B-B14F-4D97-AF65-F5344CB8AC3E}">
        <p14:creationId xmlns:p14="http://schemas.microsoft.com/office/powerpoint/2010/main" val="2100954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640859" cy="4471602"/>
          </a:xfrm>
        </p:spPr>
        <p:txBody>
          <a:bodyPr/>
          <a:lstStyle/>
          <a:p>
            <a:r>
              <a:rPr lang="en-US" dirty="0"/>
              <a:t>Estos alimentos son necesarios para que todo nuestro organismo funcione bien.  Los atletas necesitan proteínas para mantener fuertes sus músculos.  El corazón también es un músculo, y las proteínas ayudan al corazón y a todos los órganos. Elija alimentos proteicos bajos en grasa.  La mayor parte de la grasa se añade al cocinar.</a:t>
            </a:r>
          </a:p>
          <a:p>
            <a:endParaRPr lang="en-US" dirty="0"/>
          </a:p>
          <a:p>
            <a:r>
              <a:rPr lang="en-US" b="1" dirty="0"/>
              <a:t>Pollo: la </a:t>
            </a:r>
            <a:r>
              <a:rPr lang="en-US" dirty="0"/>
              <a:t>mayor parte de la grasa está en la piel, ¡así que quítasela!  Evita el pollo frito como el de los sitios de comida rápida.  Quítale la piel porque mucha de la grasa de la cocción se queda en ella.</a:t>
            </a:r>
          </a:p>
          <a:p>
            <a:endParaRPr lang="en-US" dirty="0"/>
          </a:p>
          <a:p>
            <a:r>
              <a:rPr lang="en-US" b="1" dirty="0"/>
              <a:t>Carne de vacuno: </a:t>
            </a:r>
            <a:r>
              <a:rPr lang="en-US" dirty="0"/>
              <a:t>busque la hamburguesa con menos grasa. </a:t>
            </a:r>
          </a:p>
          <a:p>
            <a:endParaRPr lang="en-US" dirty="0"/>
          </a:p>
          <a:p>
            <a:r>
              <a:rPr lang="en-US" b="1" dirty="0"/>
              <a:t>Pescado: es </a:t>
            </a:r>
            <a:r>
              <a:rPr lang="en-US" dirty="0"/>
              <a:t>difícil encontrar un pescado que no sea sano. La forma de cocinarlo es importante, así que come pescado que no esté frito con mucha grasa.</a:t>
            </a:r>
          </a:p>
          <a:p>
            <a:endParaRPr lang="en-US" dirty="0"/>
          </a:p>
          <a:p>
            <a:r>
              <a:rPr lang="en-US" b="1" dirty="0"/>
              <a:t>Huevos: </a:t>
            </a:r>
            <a:r>
              <a:rPr lang="en-US" dirty="0"/>
              <a:t>los huevos son una opción saludable y barata de proteínas. Algunos expertos recomiendan no comer más de 2-3 huevos al día.  ¿Cómo te gustan los huevos cocinados?</a:t>
            </a:r>
          </a:p>
          <a:p>
            <a:endParaRPr lang="en-US" dirty="0"/>
          </a:p>
          <a:p>
            <a:r>
              <a:rPr lang="en-US" b="1" dirty="0"/>
              <a:t>Carne de cerdo: </a:t>
            </a:r>
            <a:r>
              <a:rPr lang="en-US" dirty="0"/>
              <a:t>ten cuidado e intenta comer menos carne procesada, como bacon, jamón y embutidos. Tienen productos químicos añadidos y mucha sal.</a:t>
            </a:r>
          </a:p>
          <a:p>
            <a:endParaRPr lang="en-US" b="1" dirty="0"/>
          </a:p>
          <a:p>
            <a:r>
              <a:rPr lang="en-US" b="1" dirty="0"/>
              <a:t>Alubias y legumbres:   </a:t>
            </a:r>
            <a:r>
              <a:rPr lang="en-US" dirty="0"/>
              <a:t>Excelentes proteínas por su bajo contenido en grasa, tienen fibra y un extra de nutrición por lo que son estupendas para tu salud.</a:t>
            </a:r>
          </a:p>
          <a:p>
            <a:endParaRPr lang="en-US" dirty="0"/>
          </a:p>
          <a:p>
            <a:r>
              <a:rPr lang="en-US" dirty="0"/>
              <a:t>Lácteos: la leche de vaca, de avena y de soja, el queso y el yogur contienen proteínas saludables y muchos otros nutrientes para los huesos, los dientes y la salud en general.</a:t>
            </a:r>
          </a:p>
          <a:p>
            <a:endParaRPr lang="en-US" dirty="0"/>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8</a:t>
            </a:fld>
            <a:endParaRPr lang="en-US"/>
          </a:p>
        </p:txBody>
      </p:sp>
    </p:spTree>
    <p:extLst>
      <p:ext uri="{BB962C8B-B14F-4D97-AF65-F5344CB8AC3E}">
        <p14:creationId xmlns:p14="http://schemas.microsoft.com/office/powerpoint/2010/main" val="145126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02124"/>
                </a:solidFill>
                <a:latin typeface="Roboto" panose="02000000000000000000" pitchFamily="2" charset="0"/>
              </a:rPr>
              <a:t>Una dieta rica en verduras y frutas puede bajar la tensión arterial, reducir el riesgo de cardiopatías y accidentes cerebrovasculares, prevenir algunos tipos de cáncer, disminuir el riesgo de problemas oculares y digestivos y tener un efecto positivo sobre el azúcar en sangre, lo que puede ayudar a mantener controlado el apetito.</a:t>
            </a:r>
          </a:p>
          <a:p>
            <a:endParaRPr lang="en-US" dirty="0">
              <a:solidFill>
                <a:srgbClr val="202124"/>
              </a:solidFill>
              <a:latin typeface="Roboto" panose="02000000000000000000" pitchFamily="2" charset="0"/>
            </a:endParaRPr>
          </a:p>
          <a:p>
            <a:r>
              <a:rPr lang="en-US" b="0" i="0" dirty="0">
                <a:solidFill>
                  <a:srgbClr val="202124"/>
                </a:solidFill>
                <a:effectLst/>
                <a:latin typeface="Roboto" panose="02000000000000000000" pitchFamily="2" charset="0"/>
              </a:rPr>
              <a:t>La fruta aporta vitaminas, minerales, fibra y nutrientes que contribuyen a mantenernos sanos y nos protegen contra las enfermedades cardíacas, la diabetes, los accidentes cerebrovasculares y algunos tipos de cáncer.</a:t>
            </a:r>
          </a:p>
          <a:p>
            <a:endParaRPr lang="en-US" dirty="0">
              <a:solidFill>
                <a:srgbClr val="202124"/>
              </a:solidFill>
              <a:latin typeface="Roboto" panose="02000000000000000000" pitchFamily="2" charset="0"/>
            </a:endParaRPr>
          </a:p>
          <a:p>
            <a:r>
              <a:rPr lang="en-US" dirty="0">
                <a:solidFill>
                  <a:srgbClr val="202124"/>
                </a:solidFill>
                <a:latin typeface="Roboto" panose="02000000000000000000" pitchFamily="2" charset="0"/>
              </a:rPr>
              <a:t>Tienen un sabor maravilloso y añaden color, sabor y nutrición a nuestras comidas.</a:t>
            </a:r>
          </a:p>
          <a:p>
            <a:endParaRPr lang="en-US" dirty="0">
              <a:solidFill>
                <a:srgbClr val="202124"/>
              </a:solidFill>
              <a:latin typeface="Roboto" panose="02000000000000000000" pitchFamily="2" charset="0"/>
            </a:endParaRPr>
          </a:p>
          <a:p>
            <a:r>
              <a:rPr lang="en-US" dirty="0">
                <a:solidFill>
                  <a:srgbClr val="202124"/>
                </a:solidFill>
                <a:latin typeface="Roboto" panose="02000000000000000000" pitchFamily="2" charset="0"/>
              </a:rPr>
              <a:t>Si adquiere fruta en conserva, aclárela con agua antes de comerla para eliminar el azúcar añadido.</a:t>
            </a:r>
            <a:endParaRPr lang="en-US" dirty="0"/>
          </a:p>
          <a:p>
            <a:endParaRPr lang="en-US" dirty="0">
              <a:solidFill>
                <a:srgbClr val="202124"/>
              </a:solidFill>
              <a:latin typeface="Roboto" panose="02000000000000000000" pitchFamily="2" charset="0"/>
            </a:endParaRPr>
          </a:p>
          <a:p>
            <a:endParaRPr lang="en-US" dirty="0">
              <a:solidFill>
                <a:srgbClr val="202124"/>
              </a:solidFill>
              <a:latin typeface="Roboto" panose="02000000000000000000" pitchFamily="2" charset="0"/>
            </a:endParaRPr>
          </a:p>
          <a:p>
            <a:endParaRPr lang="en-US" dirty="0">
              <a:solidFill>
                <a:srgbClr val="202124"/>
              </a:solidFill>
              <a:latin typeface="Roboto" panose="02000000000000000000" pitchFamily="2" charset="0"/>
            </a:endParaRPr>
          </a:p>
          <a:p>
            <a:r>
              <a:rPr lang="en-US" dirty="0">
                <a:solidFill>
                  <a:srgbClr val="202124"/>
                </a:solidFill>
                <a:latin typeface="Roboto" panose="02000000000000000000" pitchFamily="2" charset="0"/>
              </a:rPr>
              <a:t>¿Cuáles son tus frutas favoritas? ¿Cuándo comes fruta durante el día?</a:t>
            </a:r>
          </a:p>
          <a:p>
            <a:endParaRPr lang="en-US" dirty="0">
              <a:solidFill>
                <a:srgbClr val="202124"/>
              </a:solidFill>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1DA9807-B2AA-4415-ADFB-386C0040CA0A}" type="slidenum">
              <a:rPr lang="en-US" smtClean="0"/>
              <a:t>9</a:t>
            </a:fld>
            <a:endParaRPr lang="en-US"/>
          </a:p>
        </p:txBody>
      </p:sp>
    </p:spTree>
    <p:extLst>
      <p:ext uri="{BB962C8B-B14F-4D97-AF65-F5344CB8AC3E}">
        <p14:creationId xmlns:p14="http://schemas.microsoft.com/office/powerpoint/2010/main" val="190220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256632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79786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185511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402597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CBA1C-C11F-4FD4-8FB7-74FAEB7C96E8}"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330436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CBA1C-C11F-4FD4-8FB7-74FAEB7C96E8}"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407177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CBA1C-C11F-4FD4-8FB7-74FAEB7C96E8}" type="datetimeFigureOut">
              <a:rPr lang="en-US" smtClean="0"/>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238041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CBA1C-C11F-4FD4-8FB7-74FAEB7C96E8}" type="datetimeFigureOut">
              <a:rPr lang="en-US" smtClean="0"/>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143719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CBA1C-C11F-4FD4-8FB7-74FAEB7C96E8}" type="datetimeFigureOut">
              <a:rPr lang="en-US" smtClean="0"/>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292678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0CBA1C-C11F-4FD4-8FB7-74FAEB7C96E8}"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356916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0CBA1C-C11F-4FD4-8FB7-74FAEB7C96E8}"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15252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Haga clic para editar el estilo del título principal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CBA1C-C11F-4FD4-8FB7-74FAEB7C96E8}" type="datetimeFigureOut">
              <a:rPr lang="en-US" smtClean="0"/>
              <a:t>10/18/2024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BEAC4-87F8-4859-9C35-26EC87CD1E46}" type="slidenum">
              <a:rPr lang="en-US" smtClean="0"/>
              <a:t>‹#›</a:t>
            </a:fld>
            <a:endParaRPr lang="en-US"/>
          </a:p>
        </p:txBody>
      </p:sp>
    </p:spTree>
    <p:extLst>
      <p:ext uri="{BB962C8B-B14F-4D97-AF65-F5344CB8AC3E}">
        <p14:creationId xmlns:p14="http://schemas.microsoft.com/office/powerpoint/2010/main" val="2334265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jp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jpg"/><Relationship Id="rId17" Type="http://schemas.openxmlformats.org/officeDocument/2006/relationships/image" Target="../media/image36.png"/><Relationship Id="rId2" Type="http://schemas.openxmlformats.org/officeDocument/2006/relationships/notesSlide" Target="../notesSlides/notesSlide15.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jp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065A-6DFB-6473-191C-8A1A03872174}"/>
              </a:ext>
            </a:extLst>
          </p:cNvPr>
          <p:cNvSpPr>
            <a:spLocks noGrp="1"/>
          </p:cNvSpPr>
          <p:nvPr>
            <p:ph type="title"/>
          </p:nvPr>
        </p:nvSpPr>
        <p:spPr>
          <a:xfrm>
            <a:off x="628650" y="365127"/>
            <a:ext cx="7886700" cy="991726"/>
          </a:xfrm>
        </p:spPr>
        <p:txBody>
          <a:bodyPr/>
          <a:lstStyle/>
          <a:p>
            <a:r>
              <a:rPr lang="en-US" dirty="0"/>
              <a:t>Esquema</a:t>
            </a:r>
          </a:p>
        </p:txBody>
      </p:sp>
      <p:sp>
        <p:nvSpPr>
          <p:cNvPr id="3" name="Content Placeholder 2">
            <a:extLst>
              <a:ext uri="{FF2B5EF4-FFF2-40B4-BE49-F238E27FC236}">
                <a16:creationId xmlns:a16="http://schemas.microsoft.com/office/drawing/2014/main" id="{3E305C84-C5FB-3B3C-6DDB-BD168760E8C8}"/>
              </a:ext>
            </a:extLst>
          </p:cNvPr>
          <p:cNvSpPr>
            <a:spLocks noGrp="1"/>
          </p:cNvSpPr>
          <p:nvPr>
            <p:ph idx="1"/>
          </p:nvPr>
        </p:nvSpPr>
        <p:spPr>
          <a:xfrm>
            <a:off x="628650" y="1130710"/>
            <a:ext cx="7886700" cy="4729316"/>
          </a:xfrm>
        </p:spPr>
        <p:txBody>
          <a:bodyPr>
            <a:normAutofit fontScale="55000" lnSpcReduction="20000"/>
          </a:bodyPr>
          <a:lstStyle/>
          <a:p>
            <a:pPr marL="0" indent="0">
              <a:buNone/>
            </a:pPr>
            <a:r>
              <a:rPr lang="en-US" sz="3300" dirty="0"/>
              <a:t>Estas son ideas que los MS pueden considerar para ayudar a enseñar a sus compañeros atletas.  </a:t>
            </a:r>
            <a:r>
              <a:rPr lang="en-US" sz="3300" dirty="0" err="1"/>
              <a:t>Nosotros</a:t>
            </a:r>
            <a:r>
              <a:rPr lang="en-US" sz="3300" dirty="0"/>
              <a:t> </a:t>
            </a:r>
            <a:r>
              <a:rPr lang="en-US" sz="3300" dirty="0" err="1"/>
              <a:t>podemos</a:t>
            </a:r>
            <a:r>
              <a:rPr lang="en-US" sz="3300" dirty="0"/>
              <a:t> </a:t>
            </a:r>
            <a:r>
              <a:rPr lang="en-US" sz="3300" dirty="0" err="1"/>
              <a:t>ayudarlo</a:t>
            </a:r>
            <a:r>
              <a:rPr lang="en-US" sz="3300" dirty="0"/>
              <a:t> a desarrollar actividades para enseñar conceptos. Las notas tienen más contenido del que se compartirá si se utiliza este ppt para la formación de Mensajeros de Salud, pero muestran cómo enseñar a otros atletas sobre Nutrición más allá de F y V.</a:t>
            </a:r>
          </a:p>
          <a:p>
            <a:pPr marL="0" indent="0">
              <a:buNone/>
            </a:pPr>
            <a:r>
              <a:rPr lang="en-US" dirty="0"/>
              <a:t> </a:t>
            </a:r>
          </a:p>
          <a:p>
            <a:r>
              <a:rPr lang="en-US" dirty="0"/>
              <a:t>Mi Plato</a:t>
            </a:r>
          </a:p>
          <a:p>
            <a:r>
              <a:rPr lang="en-US" dirty="0"/>
              <a:t>Carne, pollo, pescado, huevos y lácteos</a:t>
            </a:r>
          </a:p>
          <a:p>
            <a:r>
              <a:rPr lang="en-US" dirty="0"/>
              <a:t>Frutas </a:t>
            </a:r>
          </a:p>
          <a:p>
            <a:r>
              <a:rPr lang="en-US" dirty="0"/>
              <a:t>Verduras </a:t>
            </a:r>
          </a:p>
          <a:p>
            <a:r>
              <a:rPr lang="en-US" dirty="0"/>
              <a:t>Lácteos</a:t>
            </a:r>
          </a:p>
          <a:p>
            <a:r>
              <a:rPr lang="en-US" dirty="0"/>
              <a:t>Granos</a:t>
            </a:r>
          </a:p>
          <a:p>
            <a:r>
              <a:rPr lang="en-US" dirty="0"/>
              <a:t>Nutrición y control del peso</a:t>
            </a:r>
          </a:p>
          <a:p>
            <a:r>
              <a:rPr lang="en-US" dirty="0"/>
              <a:t>Nutrición y salud ósea</a:t>
            </a:r>
          </a:p>
          <a:p>
            <a:r>
              <a:rPr lang="en-US" dirty="0"/>
              <a:t>Nutrición y presión arterial </a:t>
            </a:r>
            <a:r>
              <a:rPr lang="en-US" dirty="0" err="1"/>
              <a:t>adecuada</a:t>
            </a:r>
            <a:endParaRPr lang="en-US" dirty="0"/>
          </a:p>
          <a:p>
            <a:r>
              <a:rPr lang="en-US" dirty="0"/>
              <a:t>Tamaño de las porciones</a:t>
            </a:r>
          </a:p>
          <a:p>
            <a:r>
              <a:rPr lang="en-US" dirty="0"/>
              <a:t>Hidratación</a:t>
            </a:r>
          </a:p>
          <a:p>
            <a:endParaRPr lang="en-US" dirty="0"/>
          </a:p>
        </p:txBody>
      </p:sp>
    </p:spTree>
    <p:extLst>
      <p:ext uri="{BB962C8B-B14F-4D97-AF65-F5344CB8AC3E}">
        <p14:creationId xmlns:p14="http://schemas.microsoft.com/office/powerpoint/2010/main" val="3774791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A656A8-942A-12D3-3EEE-0E6F1D0201A0}"/>
              </a:ext>
            </a:extLst>
          </p:cNvPr>
          <p:cNvPicPr>
            <a:picLocks noChangeAspect="1"/>
          </p:cNvPicPr>
          <p:nvPr/>
        </p:nvPicPr>
        <p:blipFill rotWithShape="1">
          <a:blip r:embed="rId3"/>
          <a:srcRect l="4596" t="9091" r="27223"/>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20D47E-F2AA-D2E1-F8D8-3409B760025F}"/>
              </a:ext>
            </a:extLst>
          </p:cNvPr>
          <p:cNvSpPr>
            <a:spLocks noGrp="1"/>
          </p:cNvSpPr>
          <p:nvPr>
            <p:ph type="title"/>
          </p:nvPr>
        </p:nvSpPr>
        <p:spPr>
          <a:xfrm>
            <a:off x="303414" y="3091928"/>
            <a:ext cx="6808922" cy="2387600"/>
          </a:xfrm>
        </p:spPr>
        <p:txBody>
          <a:bodyPr vert="horz" lIns="91440" tIns="45720" rIns="91440" bIns="45720" rtlCol="0" anchor="b">
            <a:normAutofit fontScale="90000"/>
          </a:bodyPr>
          <a:lstStyle/>
          <a:p>
            <a:r>
              <a:rPr lang="en-US" sz="5700" dirty="0"/>
              <a:t>¿</a:t>
            </a:r>
            <a:r>
              <a:rPr lang="en-US" sz="5700" dirty="0" err="1"/>
              <a:t>Cuáles</a:t>
            </a:r>
            <a:r>
              <a:rPr lang="en-US" sz="5700" dirty="0"/>
              <a:t> son las </a:t>
            </a:r>
            <a:r>
              <a:rPr lang="en-US" sz="5700" dirty="0" err="1"/>
              <a:t>verduras</a:t>
            </a:r>
            <a:r>
              <a:rPr lang="en-US" sz="5700" dirty="0"/>
              <a:t> </a:t>
            </a:r>
            <a:r>
              <a:rPr lang="en-US" sz="5700" dirty="0" err="1"/>
              <a:t>más</a:t>
            </a:r>
            <a:r>
              <a:rPr lang="en-US" sz="5700" dirty="0"/>
              <a:t> </a:t>
            </a:r>
            <a:r>
              <a:rPr lang="en-US" sz="5700" dirty="0" err="1"/>
              <a:t>saludables</a:t>
            </a:r>
            <a:r>
              <a:rPr lang="en-US" sz="5700" dirty="0"/>
              <a:t>?</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2330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E7BEB-3CB5-9DC4-B01A-7E694A607FA5}"/>
              </a:ext>
            </a:extLst>
          </p:cNvPr>
          <p:cNvSpPr>
            <a:spLocks noGrp="1"/>
          </p:cNvSpPr>
          <p:nvPr>
            <p:ph type="title"/>
          </p:nvPr>
        </p:nvSpPr>
        <p:spPr>
          <a:xfrm>
            <a:off x="524784" y="5490971"/>
            <a:ext cx="5384525" cy="1159200"/>
          </a:xfrm>
        </p:spPr>
        <p:txBody>
          <a:bodyPr vert="horz" lIns="91440" tIns="45720" rIns="91440" bIns="45720" rtlCol="0" anchor="ctr">
            <a:normAutofit fontScale="90000"/>
          </a:bodyPr>
          <a:lstStyle/>
          <a:p>
            <a:r>
              <a:rPr lang="en-US" sz="3500" kern="1200" dirty="0" err="1">
                <a:solidFill>
                  <a:srgbClr val="FFFFFF"/>
                </a:solidFill>
                <a:latin typeface="+mj-lt"/>
                <a:ea typeface="+mj-ea"/>
                <a:cs typeface="+mj-cs"/>
              </a:rPr>
              <a:t>Formas</a:t>
            </a:r>
            <a:r>
              <a:rPr lang="en-US" sz="3500" kern="1200" dirty="0">
                <a:solidFill>
                  <a:srgbClr val="FFFFFF"/>
                </a:solidFill>
                <a:latin typeface="+mj-lt"/>
                <a:ea typeface="+mj-ea"/>
                <a:cs typeface="+mj-cs"/>
              </a:rPr>
              <a:t> de saber </a:t>
            </a:r>
            <a:r>
              <a:rPr lang="en-US" sz="3500" kern="1200" dirty="0" err="1">
                <a:solidFill>
                  <a:srgbClr val="FFFFFF"/>
                </a:solidFill>
                <a:latin typeface="+mj-lt"/>
                <a:ea typeface="+mj-ea"/>
                <a:cs typeface="+mj-cs"/>
              </a:rPr>
              <a:t>si</a:t>
            </a:r>
            <a:r>
              <a:rPr lang="en-US" sz="3500" kern="1200" dirty="0">
                <a:solidFill>
                  <a:srgbClr val="FFFFFF"/>
                </a:solidFill>
                <a:latin typeface="+mj-lt"/>
                <a:ea typeface="+mj-ea"/>
                <a:cs typeface="+mj-cs"/>
              </a:rPr>
              <a:t> un </a:t>
            </a:r>
            <a:r>
              <a:rPr lang="en-US" sz="3500" kern="1200" dirty="0" err="1">
                <a:solidFill>
                  <a:srgbClr val="FFFFFF"/>
                </a:solidFill>
                <a:latin typeface="+mj-lt"/>
                <a:ea typeface="+mj-ea"/>
                <a:cs typeface="+mj-cs"/>
              </a:rPr>
              <a:t>alimento</a:t>
            </a:r>
            <a:r>
              <a:rPr lang="en-US" sz="3500" kern="1200" dirty="0">
                <a:solidFill>
                  <a:srgbClr val="FFFFFF"/>
                </a:solidFill>
                <a:latin typeface="+mj-lt"/>
                <a:ea typeface="+mj-ea"/>
                <a:cs typeface="+mj-cs"/>
              </a:rPr>
              <a:t> </a:t>
            </a:r>
            <a:r>
              <a:rPr lang="en-US" sz="3500" kern="1200" dirty="0" err="1">
                <a:solidFill>
                  <a:srgbClr val="FFFFFF"/>
                </a:solidFill>
                <a:latin typeface="+mj-lt"/>
                <a:ea typeface="+mj-ea"/>
                <a:cs typeface="+mj-cs"/>
              </a:rPr>
              <a:t>envasado</a:t>
            </a:r>
            <a:r>
              <a:rPr lang="en-US" sz="3500" kern="1200" dirty="0">
                <a:solidFill>
                  <a:srgbClr val="FFFFFF"/>
                </a:solidFill>
                <a:latin typeface="+mj-lt"/>
                <a:ea typeface="+mj-ea"/>
                <a:cs typeface="+mj-cs"/>
              </a:rPr>
              <a:t> es </a:t>
            </a:r>
            <a:r>
              <a:rPr lang="en-US" sz="3500" kern="1200" dirty="0" err="1">
                <a:solidFill>
                  <a:srgbClr val="FFFFFF"/>
                </a:solidFill>
                <a:latin typeface="+mj-lt"/>
                <a:ea typeface="+mj-ea"/>
                <a:cs typeface="+mj-cs"/>
              </a:rPr>
              <a:t>saludable</a:t>
            </a:r>
            <a:r>
              <a:rPr lang="en-US" sz="3500" kern="1200" dirty="0">
                <a:solidFill>
                  <a:srgbClr val="FFFFFF"/>
                </a:solidFill>
                <a:latin typeface="+mj-lt"/>
                <a:ea typeface="+mj-ea"/>
                <a:cs typeface="+mj-cs"/>
              </a:rPr>
              <a:t>.</a:t>
            </a:r>
          </a:p>
        </p:txBody>
      </p:sp>
      <p:pic>
        <p:nvPicPr>
          <p:cNvPr id="4" name="Picture 3">
            <a:extLst>
              <a:ext uri="{FF2B5EF4-FFF2-40B4-BE49-F238E27FC236}">
                <a16:creationId xmlns:a16="http://schemas.microsoft.com/office/drawing/2014/main" id="{18D16700-5E45-11E4-666B-68A1FABE4778}"/>
              </a:ext>
            </a:extLst>
          </p:cNvPr>
          <p:cNvPicPr>
            <a:picLocks noChangeAspect="1"/>
          </p:cNvPicPr>
          <p:nvPr/>
        </p:nvPicPr>
        <p:blipFill>
          <a:blip r:embed="rId3"/>
          <a:stretch>
            <a:fillRect/>
          </a:stretch>
        </p:blipFill>
        <p:spPr>
          <a:xfrm>
            <a:off x="1379702" y="333757"/>
            <a:ext cx="6712246" cy="4933501"/>
          </a:xfrm>
          <a:prstGeom prst="rect">
            <a:avLst/>
          </a:prstGeom>
        </p:spPr>
      </p:pic>
    </p:spTree>
    <p:extLst>
      <p:ext uri="{BB962C8B-B14F-4D97-AF65-F5344CB8AC3E}">
        <p14:creationId xmlns:p14="http://schemas.microsoft.com/office/powerpoint/2010/main" val="398260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F3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5577C-6B1F-676F-ECF9-B89304CA9D9A}"/>
              </a:ext>
            </a:extLst>
          </p:cNvPr>
          <p:cNvSpPr>
            <a:spLocks noGrp="1"/>
          </p:cNvSpPr>
          <p:nvPr>
            <p:ph type="title"/>
          </p:nvPr>
        </p:nvSpPr>
        <p:spPr>
          <a:xfrm>
            <a:off x="6820122" y="618681"/>
            <a:ext cx="1960404" cy="4794567"/>
          </a:xfrm>
        </p:spPr>
        <p:txBody>
          <a:bodyPr vert="horz" lIns="91440" tIns="45720" rIns="91440" bIns="45720" rtlCol="0" anchor="ctr">
            <a:normAutofit/>
          </a:bodyPr>
          <a:lstStyle/>
          <a:p>
            <a:r>
              <a:rPr lang="en-US" sz="3100">
                <a:solidFill>
                  <a:srgbClr val="FFFFFF"/>
                </a:solidFill>
              </a:rPr>
              <a:t>Alimentos y bebidas que fortalecen los huesos</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ACD6B30-2268-A8E6-0FC3-94C20F486D8D}"/>
              </a:ext>
            </a:extLst>
          </p:cNvPr>
          <p:cNvPicPr>
            <a:picLocks noGrp="1" noChangeAspect="1"/>
          </p:cNvPicPr>
          <p:nvPr>
            <p:ph idx="1"/>
          </p:nvPr>
        </p:nvPicPr>
        <p:blipFill rotWithShape="1">
          <a:blip r:embed="rId3"/>
          <a:srcRect l="6093" r="17931" b="2"/>
          <a:stretch/>
        </p:blipFill>
        <p:spPr>
          <a:xfrm>
            <a:off x="732188" y="942538"/>
            <a:ext cx="5372416" cy="4808332"/>
          </a:xfrm>
          <a:prstGeom prst="rect">
            <a:avLst/>
          </a:prstGeom>
          <a:effectLst/>
        </p:spPr>
      </p:pic>
    </p:spTree>
    <p:extLst>
      <p:ext uri="{BB962C8B-B14F-4D97-AF65-F5344CB8AC3E}">
        <p14:creationId xmlns:p14="http://schemas.microsoft.com/office/powerpoint/2010/main" val="90105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p view of emergency medical kit on a dark wood">
            <a:extLst>
              <a:ext uri="{FF2B5EF4-FFF2-40B4-BE49-F238E27FC236}">
                <a16:creationId xmlns:a16="http://schemas.microsoft.com/office/drawing/2014/main" id="{39B91525-E1FC-B48D-3634-B66E3BC69D86}"/>
              </a:ext>
            </a:extLst>
          </p:cNvPr>
          <p:cNvPicPr>
            <a:picLocks noChangeAspect="1"/>
          </p:cNvPicPr>
          <p:nvPr/>
        </p:nvPicPr>
        <p:blipFill rotWithShape="1">
          <a:blip r:embed="rId3"/>
          <a:srcRect l="29134" r="7586" b="-1"/>
          <a:stretch/>
        </p:blipFill>
        <p:spPr>
          <a:xfrm>
            <a:off x="2642616" y="10"/>
            <a:ext cx="6501384"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514C0A-BE9C-A2F7-BC7F-5D724F6392F2}"/>
              </a:ext>
            </a:extLst>
          </p:cNvPr>
          <p:cNvSpPr>
            <a:spLocks noGrp="1"/>
          </p:cNvSpPr>
          <p:nvPr>
            <p:ph type="title"/>
          </p:nvPr>
        </p:nvSpPr>
        <p:spPr>
          <a:xfrm>
            <a:off x="358485" y="1122363"/>
            <a:ext cx="3017520" cy="3204134"/>
          </a:xfrm>
        </p:spPr>
        <p:txBody>
          <a:bodyPr vert="horz" lIns="91440" tIns="45720" rIns="91440" bIns="45720" rtlCol="0" anchor="b">
            <a:normAutofit/>
          </a:bodyPr>
          <a:lstStyle/>
          <a:p>
            <a:r>
              <a:rPr lang="en-US" sz="4200" dirty="0" err="1"/>
              <a:t>Nutrición</a:t>
            </a:r>
            <a:r>
              <a:rPr lang="en-US" sz="4200" dirty="0"/>
              <a:t> para una </a:t>
            </a:r>
            <a:r>
              <a:rPr lang="en-US" sz="4200" dirty="0" err="1"/>
              <a:t>presión</a:t>
            </a:r>
            <a:r>
              <a:rPr lang="en-US" sz="4200" dirty="0"/>
              <a:t> arterial </a:t>
            </a:r>
            <a:r>
              <a:rPr lang="en-US" sz="4200" dirty="0" err="1"/>
              <a:t>adecuada</a:t>
            </a:r>
            <a:endParaRPr lang="en-US" sz="4200"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47890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552316" y="0"/>
            <a:ext cx="359168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2B6E3-B128-346D-80C8-6EEBFF262A00}"/>
              </a:ext>
            </a:extLst>
          </p:cNvPr>
          <p:cNvSpPr>
            <a:spLocks noGrp="1"/>
          </p:cNvSpPr>
          <p:nvPr>
            <p:ph type="title"/>
          </p:nvPr>
        </p:nvSpPr>
        <p:spPr>
          <a:xfrm>
            <a:off x="6131051" y="640081"/>
            <a:ext cx="2532887" cy="3708895"/>
          </a:xfrm>
          <a:noFill/>
        </p:spPr>
        <p:txBody>
          <a:bodyPr vert="horz" lIns="91440" tIns="45720" rIns="91440" bIns="45720" rtlCol="0" anchor="b">
            <a:normAutofit fontScale="90000"/>
          </a:bodyPr>
          <a:lstStyle/>
          <a:p>
            <a:r>
              <a:rPr lang="en-US" sz="3800" dirty="0">
                <a:solidFill>
                  <a:schemeClr val="bg1"/>
                </a:solidFill>
              </a:rPr>
              <a:t>Nutrición para un peso saludable y una cintura más pequeña</a:t>
            </a:r>
            <a:br>
              <a:rPr lang="en-US" sz="3800" dirty="0">
                <a:solidFill>
                  <a:schemeClr val="bg1"/>
                </a:solidFill>
              </a:rPr>
            </a:br>
            <a:endParaRPr lang="en-US" sz="3800" dirty="0">
              <a:solidFill>
                <a:schemeClr val="bg1"/>
              </a:solidFill>
            </a:endParaRPr>
          </a:p>
        </p:txBody>
      </p:sp>
      <p:pic>
        <p:nvPicPr>
          <p:cNvPr id="5" name="Picture 4" descr="Bowl of cereal">
            <a:extLst>
              <a:ext uri="{FF2B5EF4-FFF2-40B4-BE49-F238E27FC236}">
                <a16:creationId xmlns:a16="http://schemas.microsoft.com/office/drawing/2014/main" id="{40410BD9-E910-187D-2DD8-2BD0AE7BC9DA}"/>
              </a:ext>
            </a:extLst>
          </p:cNvPr>
          <p:cNvPicPr>
            <a:picLocks noChangeAspect="1"/>
          </p:cNvPicPr>
          <p:nvPr/>
        </p:nvPicPr>
        <p:blipFill rotWithShape="1">
          <a:blip r:embed="rId3"/>
          <a:srcRect l="18089" r="22996"/>
          <a:stretch/>
        </p:blipFill>
        <p:spPr>
          <a:xfrm>
            <a:off x="20" y="10"/>
            <a:ext cx="5650972" cy="6857990"/>
          </a:xfrm>
          <a:prstGeom prst="rect">
            <a:avLst/>
          </a:prstGeom>
        </p:spPr>
      </p:pic>
    </p:spTree>
    <p:extLst>
      <p:ext uri="{BB962C8B-B14F-4D97-AF65-F5344CB8AC3E}">
        <p14:creationId xmlns:p14="http://schemas.microsoft.com/office/powerpoint/2010/main" val="284949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4533" y="6387353"/>
            <a:ext cx="8334935" cy="11206"/>
            <a:chOff x="306070" y="7239000"/>
            <a:chExt cx="9446260" cy="12700"/>
          </a:xfrm>
        </p:grpSpPr>
        <p:sp>
          <p:nvSpPr>
            <p:cNvPr id="3" name="object 3"/>
            <p:cNvSpPr/>
            <p:nvPr/>
          </p:nvSpPr>
          <p:spPr>
            <a:xfrm>
              <a:off x="350459" y="7245350"/>
              <a:ext cx="9377045" cy="0"/>
            </a:xfrm>
            <a:custGeom>
              <a:avLst/>
              <a:gdLst/>
              <a:ahLst/>
              <a:cxnLst/>
              <a:rect l="l" t="t" r="r" b="b"/>
              <a:pathLst>
                <a:path w="9377045">
                  <a:moveTo>
                    <a:pt x="0" y="0"/>
                  </a:moveTo>
                  <a:lnTo>
                    <a:pt x="9376498" y="0"/>
                  </a:lnTo>
                </a:path>
              </a:pathLst>
            </a:custGeom>
            <a:ln w="12700">
              <a:solidFill>
                <a:srgbClr val="000000"/>
              </a:solidFill>
              <a:prstDash val="dot"/>
            </a:ln>
          </p:spPr>
          <p:txBody>
            <a:bodyPr wrap="square" lIns="0" tIns="0" rIns="0" bIns="0" rtlCol="0"/>
            <a:lstStyle/>
            <a:p>
              <a:endParaRPr sz="1588"/>
            </a:p>
          </p:txBody>
        </p:sp>
        <p:sp>
          <p:nvSpPr>
            <p:cNvPr id="4" name="object 4"/>
            <p:cNvSpPr/>
            <p:nvPr/>
          </p:nvSpPr>
          <p:spPr>
            <a:xfrm>
              <a:off x="306070" y="7238999"/>
              <a:ext cx="9446260" cy="12700"/>
            </a:xfrm>
            <a:custGeom>
              <a:avLst/>
              <a:gdLst/>
              <a:ahLst/>
              <a:cxnLst/>
              <a:rect l="l" t="t" r="r" b="b"/>
              <a:pathLst>
                <a:path w="9446260" h="12700">
                  <a:moveTo>
                    <a:pt x="12700" y="6350"/>
                  </a:moveTo>
                  <a:lnTo>
                    <a:pt x="10833" y="1866"/>
                  </a:lnTo>
                  <a:lnTo>
                    <a:pt x="6350" y="0"/>
                  </a:lnTo>
                  <a:lnTo>
                    <a:pt x="1854" y="1866"/>
                  </a:lnTo>
                  <a:lnTo>
                    <a:pt x="0" y="6350"/>
                  </a:lnTo>
                  <a:lnTo>
                    <a:pt x="1854" y="10845"/>
                  </a:lnTo>
                  <a:lnTo>
                    <a:pt x="6350" y="12700"/>
                  </a:lnTo>
                  <a:lnTo>
                    <a:pt x="10833" y="10845"/>
                  </a:lnTo>
                  <a:lnTo>
                    <a:pt x="12700" y="6350"/>
                  </a:lnTo>
                  <a:close/>
                </a:path>
                <a:path w="9446260" h="12700">
                  <a:moveTo>
                    <a:pt x="9446260" y="6350"/>
                  </a:moveTo>
                  <a:lnTo>
                    <a:pt x="9444393" y="1866"/>
                  </a:lnTo>
                  <a:lnTo>
                    <a:pt x="9439910" y="0"/>
                  </a:lnTo>
                  <a:lnTo>
                    <a:pt x="9435414" y="1866"/>
                  </a:lnTo>
                  <a:lnTo>
                    <a:pt x="9433560" y="6350"/>
                  </a:lnTo>
                  <a:lnTo>
                    <a:pt x="9435414" y="10845"/>
                  </a:lnTo>
                  <a:lnTo>
                    <a:pt x="9439910" y="12700"/>
                  </a:lnTo>
                  <a:lnTo>
                    <a:pt x="9444393" y="10845"/>
                  </a:lnTo>
                  <a:lnTo>
                    <a:pt x="9446260" y="6350"/>
                  </a:lnTo>
                  <a:close/>
                </a:path>
              </a:pathLst>
            </a:custGeom>
            <a:solidFill>
              <a:srgbClr val="000000"/>
            </a:solidFill>
          </p:spPr>
          <p:txBody>
            <a:bodyPr wrap="square" lIns="0" tIns="0" rIns="0" bIns="0" rtlCol="0"/>
            <a:lstStyle/>
            <a:p>
              <a:endParaRPr sz="1588"/>
            </a:p>
          </p:txBody>
        </p:sp>
      </p:grpSp>
      <p:sp>
        <p:nvSpPr>
          <p:cNvPr id="5" name="object 5"/>
          <p:cNvSpPr/>
          <p:nvPr/>
        </p:nvSpPr>
        <p:spPr>
          <a:xfrm>
            <a:off x="134471" y="6740338"/>
            <a:ext cx="8875059" cy="117662"/>
          </a:xfrm>
          <a:custGeom>
            <a:avLst/>
            <a:gdLst/>
            <a:ahLst/>
            <a:cxnLst/>
            <a:rect l="l" t="t" r="r" b="b"/>
            <a:pathLst>
              <a:path w="10058400" h="133350">
                <a:moveTo>
                  <a:pt x="10058400" y="0"/>
                </a:moveTo>
                <a:lnTo>
                  <a:pt x="0" y="0"/>
                </a:lnTo>
                <a:lnTo>
                  <a:pt x="0" y="133350"/>
                </a:lnTo>
                <a:lnTo>
                  <a:pt x="10058400" y="133350"/>
                </a:lnTo>
                <a:lnTo>
                  <a:pt x="10058400" y="0"/>
                </a:lnTo>
                <a:close/>
              </a:path>
            </a:pathLst>
          </a:custGeom>
          <a:solidFill>
            <a:srgbClr val="EC008C"/>
          </a:solidFill>
        </p:spPr>
        <p:txBody>
          <a:bodyPr wrap="square" lIns="0" tIns="0" rIns="0" bIns="0" rtlCol="0"/>
          <a:lstStyle/>
          <a:p>
            <a:endParaRPr sz="1588"/>
          </a:p>
        </p:txBody>
      </p:sp>
      <p:sp>
        <p:nvSpPr>
          <p:cNvPr id="6" name="object 6"/>
          <p:cNvSpPr/>
          <p:nvPr/>
        </p:nvSpPr>
        <p:spPr>
          <a:xfrm>
            <a:off x="134470" y="449355"/>
            <a:ext cx="5362015" cy="774326"/>
          </a:xfrm>
          <a:custGeom>
            <a:avLst/>
            <a:gdLst/>
            <a:ahLst/>
            <a:cxnLst/>
            <a:rect l="l" t="t" r="r" b="b"/>
            <a:pathLst>
              <a:path w="6076950" h="877569">
                <a:moveTo>
                  <a:pt x="5924550" y="0"/>
                </a:moveTo>
                <a:lnTo>
                  <a:pt x="0" y="0"/>
                </a:lnTo>
                <a:lnTo>
                  <a:pt x="0" y="877569"/>
                </a:lnTo>
                <a:lnTo>
                  <a:pt x="5924550" y="877569"/>
                </a:lnTo>
                <a:lnTo>
                  <a:pt x="6012656" y="875188"/>
                </a:lnTo>
                <a:lnTo>
                  <a:pt x="6057900" y="858519"/>
                </a:lnTo>
                <a:lnTo>
                  <a:pt x="6074568" y="813276"/>
                </a:lnTo>
                <a:lnTo>
                  <a:pt x="6076950" y="725170"/>
                </a:lnTo>
                <a:lnTo>
                  <a:pt x="6076950" y="152400"/>
                </a:lnTo>
                <a:lnTo>
                  <a:pt x="6074568" y="64293"/>
                </a:lnTo>
                <a:lnTo>
                  <a:pt x="6057900" y="19050"/>
                </a:lnTo>
                <a:lnTo>
                  <a:pt x="6012656" y="2381"/>
                </a:lnTo>
                <a:lnTo>
                  <a:pt x="5924550" y="0"/>
                </a:lnTo>
                <a:close/>
              </a:path>
            </a:pathLst>
          </a:custGeom>
          <a:solidFill>
            <a:srgbClr val="EC008C"/>
          </a:solidFill>
        </p:spPr>
        <p:txBody>
          <a:bodyPr wrap="square" lIns="0" tIns="0" rIns="0" bIns="0" rtlCol="0"/>
          <a:lstStyle/>
          <a:p>
            <a:endParaRPr sz="1588"/>
          </a:p>
        </p:txBody>
      </p:sp>
      <p:sp>
        <p:nvSpPr>
          <p:cNvPr id="7" name="object 7"/>
          <p:cNvSpPr txBox="1">
            <a:spLocks noGrp="1"/>
          </p:cNvSpPr>
          <p:nvPr>
            <p:ph type="title"/>
          </p:nvPr>
        </p:nvSpPr>
        <p:spPr>
          <a:xfrm>
            <a:off x="676448" y="534478"/>
            <a:ext cx="6958853" cy="700886"/>
          </a:xfrm>
          <a:prstGeom prst="rect">
            <a:avLst/>
          </a:prstGeom>
        </p:spPr>
        <p:txBody>
          <a:bodyPr vert="horz" wrap="square" lIns="0" tIns="129339" rIns="0" bIns="0" rtlCol="0" anchor="ctr">
            <a:spAutoFit/>
          </a:bodyPr>
          <a:lstStyle/>
          <a:p>
            <a:pPr marL="18491">
              <a:lnSpc>
                <a:spcPct val="100000"/>
              </a:lnSpc>
              <a:spcBef>
                <a:spcPts val="88"/>
              </a:spcBef>
            </a:pPr>
            <a:r>
              <a:rPr sz="3706" spc="-9" dirty="0"/>
              <a:t>Porciones </a:t>
            </a:r>
            <a:r>
              <a:rPr sz="3706" spc="84" dirty="0"/>
              <a:t>perfectas</a:t>
            </a:r>
            <a:endParaRPr sz="3706" dirty="0"/>
          </a:p>
        </p:txBody>
      </p:sp>
      <p:grpSp>
        <p:nvGrpSpPr>
          <p:cNvPr id="8" name="object 8"/>
          <p:cNvGrpSpPr/>
          <p:nvPr/>
        </p:nvGrpSpPr>
        <p:grpSpPr>
          <a:xfrm>
            <a:off x="4857750" y="340412"/>
            <a:ext cx="992281" cy="992281"/>
            <a:chOff x="5353050" y="385800"/>
            <a:chExt cx="1124585" cy="1124585"/>
          </a:xfrm>
        </p:grpSpPr>
        <p:sp>
          <p:nvSpPr>
            <p:cNvPr id="9" name="object 9"/>
            <p:cNvSpPr/>
            <p:nvPr/>
          </p:nvSpPr>
          <p:spPr>
            <a:xfrm>
              <a:off x="5372100" y="404850"/>
              <a:ext cx="1086485" cy="1086485"/>
            </a:xfrm>
            <a:custGeom>
              <a:avLst/>
              <a:gdLst/>
              <a:ahLst/>
              <a:cxnLst/>
              <a:rect l="l" t="t" r="r" b="b"/>
              <a:pathLst>
                <a:path w="1086485" h="1086485">
                  <a:moveTo>
                    <a:pt x="543204" y="0"/>
                  </a:moveTo>
                  <a:lnTo>
                    <a:pt x="496335" y="1993"/>
                  </a:lnTo>
                  <a:lnTo>
                    <a:pt x="450573" y="7866"/>
                  </a:lnTo>
                  <a:lnTo>
                    <a:pt x="406080" y="17456"/>
                  </a:lnTo>
                  <a:lnTo>
                    <a:pt x="363022" y="30598"/>
                  </a:lnTo>
                  <a:lnTo>
                    <a:pt x="321559" y="47130"/>
                  </a:lnTo>
                  <a:lnTo>
                    <a:pt x="281855" y="66889"/>
                  </a:lnTo>
                  <a:lnTo>
                    <a:pt x="244074" y="89711"/>
                  </a:lnTo>
                  <a:lnTo>
                    <a:pt x="208379" y="115435"/>
                  </a:lnTo>
                  <a:lnTo>
                    <a:pt x="174931" y="143896"/>
                  </a:lnTo>
                  <a:lnTo>
                    <a:pt x="143896" y="174931"/>
                  </a:lnTo>
                  <a:lnTo>
                    <a:pt x="115435" y="208379"/>
                  </a:lnTo>
                  <a:lnTo>
                    <a:pt x="89711" y="244074"/>
                  </a:lnTo>
                  <a:lnTo>
                    <a:pt x="66889" y="281855"/>
                  </a:lnTo>
                  <a:lnTo>
                    <a:pt x="47130" y="321559"/>
                  </a:lnTo>
                  <a:lnTo>
                    <a:pt x="30598" y="363022"/>
                  </a:lnTo>
                  <a:lnTo>
                    <a:pt x="17456" y="406080"/>
                  </a:lnTo>
                  <a:lnTo>
                    <a:pt x="7866" y="450573"/>
                  </a:lnTo>
                  <a:lnTo>
                    <a:pt x="1993" y="496335"/>
                  </a:lnTo>
                  <a:lnTo>
                    <a:pt x="0" y="543204"/>
                  </a:lnTo>
                  <a:lnTo>
                    <a:pt x="1993" y="590073"/>
                  </a:lnTo>
                  <a:lnTo>
                    <a:pt x="7866" y="635835"/>
                  </a:lnTo>
                  <a:lnTo>
                    <a:pt x="17456" y="680327"/>
                  </a:lnTo>
                  <a:lnTo>
                    <a:pt x="30598" y="723386"/>
                  </a:lnTo>
                  <a:lnTo>
                    <a:pt x="47130" y="764849"/>
                  </a:lnTo>
                  <a:lnTo>
                    <a:pt x="66889" y="804552"/>
                  </a:lnTo>
                  <a:lnTo>
                    <a:pt x="89711" y="842333"/>
                  </a:lnTo>
                  <a:lnTo>
                    <a:pt x="115435" y="878029"/>
                  </a:lnTo>
                  <a:lnTo>
                    <a:pt x="143896" y="911476"/>
                  </a:lnTo>
                  <a:lnTo>
                    <a:pt x="174931" y="942512"/>
                  </a:lnTo>
                  <a:lnTo>
                    <a:pt x="208379" y="970973"/>
                  </a:lnTo>
                  <a:lnTo>
                    <a:pt x="244074" y="996697"/>
                  </a:lnTo>
                  <a:lnTo>
                    <a:pt x="281855" y="1019519"/>
                  </a:lnTo>
                  <a:lnTo>
                    <a:pt x="321559" y="1039278"/>
                  </a:lnTo>
                  <a:lnTo>
                    <a:pt x="363022" y="1055810"/>
                  </a:lnTo>
                  <a:lnTo>
                    <a:pt x="406080" y="1068952"/>
                  </a:lnTo>
                  <a:lnTo>
                    <a:pt x="450573" y="1078541"/>
                  </a:lnTo>
                  <a:lnTo>
                    <a:pt x="496335" y="1084414"/>
                  </a:lnTo>
                  <a:lnTo>
                    <a:pt x="543204" y="1086408"/>
                  </a:lnTo>
                  <a:lnTo>
                    <a:pt x="590073" y="1084414"/>
                  </a:lnTo>
                  <a:lnTo>
                    <a:pt x="635835" y="1078541"/>
                  </a:lnTo>
                  <a:lnTo>
                    <a:pt x="680327" y="1068952"/>
                  </a:lnTo>
                  <a:lnTo>
                    <a:pt x="723386" y="1055810"/>
                  </a:lnTo>
                  <a:lnTo>
                    <a:pt x="764849" y="1039278"/>
                  </a:lnTo>
                  <a:lnTo>
                    <a:pt x="804552" y="1019519"/>
                  </a:lnTo>
                  <a:lnTo>
                    <a:pt x="842333" y="996697"/>
                  </a:lnTo>
                  <a:lnTo>
                    <a:pt x="878029" y="970973"/>
                  </a:lnTo>
                  <a:lnTo>
                    <a:pt x="911476" y="942512"/>
                  </a:lnTo>
                  <a:lnTo>
                    <a:pt x="942512" y="911476"/>
                  </a:lnTo>
                  <a:lnTo>
                    <a:pt x="970973" y="878029"/>
                  </a:lnTo>
                  <a:lnTo>
                    <a:pt x="996697" y="842333"/>
                  </a:lnTo>
                  <a:lnTo>
                    <a:pt x="1019519" y="804552"/>
                  </a:lnTo>
                  <a:lnTo>
                    <a:pt x="1039278" y="764849"/>
                  </a:lnTo>
                  <a:lnTo>
                    <a:pt x="1055810" y="723386"/>
                  </a:lnTo>
                  <a:lnTo>
                    <a:pt x="1068952" y="680327"/>
                  </a:lnTo>
                  <a:lnTo>
                    <a:pt x="1078541" y="635835"/>
                  </a:lnTo>
                  <a:lnTo>
                    <a:pt x="1084414" y="590073"/>
                  </a:lnTo>
                  <a:lnTo>
                    <a:pt x="1086408" y="543204"/>
                  </a:lnTo>
                  <a:lnTo>
                    <a:pt x="1084414" y="496335"/>
                  </a:lnTo>
                  <a:lnTo>
                    <a:pt x="1078541" y="450573"/>
                  </a:lnTo>
                  <a:lnTo>
                    <a:pt x="1068952" y="406080"/>
                  </a:lnTo>
                  <a:lnTo>
                    <a:pt x="1055810" y="363022"/>
                  </a:lnTo>
                  <a:lnTo>
                    <a:pt x="1039278" y="321559"/>
                  </a:lnTo>
                  <a:lnTo>
                    <a:pt x="1019519" y="281855"/>
                  </a:lnTo>
                  <a:lnTo>
                    <a:pt x="996697" y="244074"/>
                  </a:lnTo>
                  <a:lnTo>
                    <a:pt x="970973" y="208379"/>
                  </a:lnTo>
                  <a:lnTo>
                    <a:pt x="942512" y="174931"/>
                  </a:lnTo>
                  <a:lnTo>
                    <a:pt x="911476" y="143896"/>
                  </a:lnTo>
                  <a:lnTo>
                    <a:pt x="878029" y="115435"/>
                  </a:lnTo>
                  <a:lnTo>
                    <a:pt x="842333" y="89711"/>
                  </a:lnTo>
                  <a:lnTo>
                    <a:pt x="804552" y="66889"/>
                  </a:lnTo>
                  <a:lnTo>
                    <a:pt x="764849" y="47130"/>
                  </a:lnTo>
                  <a:lnTo>
                    <a:pt x="723386" y="30598"/>
                  </a:lnTo>
                  <a:lnTo>
                    <a:pt x="680327" y="17456"/>
                  </a:lnTo>
                  <a:lnTo>
                    <a:pt x="635835" y="7866"/>
                  </a:lnTo>
                  <a:lnTo>
                    <a:pt x="590073" y="1993"/>
                  </a:lnTo>
                  <a:lnTo>
                    <a:pt x="543204" y="0"/>
                  </a:lnTo>
                  <a:close/>
                </a:path>
              </a:pathLst>
            </a:custGeom>
            <a:solidFill>
              <a:srgbClr val="FFFFFF"/>
            </a:solidFill>
          </p:spPr>
          <p:txBody>
            <a:bodyPr wrap="square" lIns="0" tIns="0" rIns="0" bIns="0" rtlCol="0"/>
            <a:lstStyle/>
            <a:p>
              <a:endParaRPr sz="1588"/>
            </a:p>
          </p:txBody>
        </p:sp>
        <p:sp>
          <p:nvSpPr>
            <p:cNvPr id="10" name="object 10"/>
            <p:cNvSpPr/>
            <p:nvPr/>
          </p:nvSpPr>
          <p:spPr>
            <a:xfrm>
              <a:off x="5372100" y="404850"/>
              <a:ext cx="1086485" cy="1086485"/>
            </a:xfrm>
            <a:custGeom>
              <a:avLst/>
              <a:gdLst/>
              <a:ahLst/>
              <a:cxnLst/>
              <a:rect l="l" t="t" r="r" b="b"/>
              <a:pathLst>
                <a:path w="1086485" h="1086485">
                  <a:moveTo>
                    <a:pt x="543204" y="1086408"/>
                  </a:moveTo>
                  <a:lnTo>
                    <a:pt x="590073" y="1084414"/>
                  </a:lnTo>
                  <a:lnTo>
                    <a:pt x="635835" y="1078541"/>
                  </a:lnTo>
                  <a:lnTo>
                    <a:pt x="680327" y="1068952"/>
                  </a:lnTo>
                  <a:lnTo>
                    <a:pt x="723386" y="1055810"/>
                  </a:lnTo>
                  <a:lnTo>
                    <a:pt x="764849" y="1039278"/>
                  </a:lnTo>
                  <a:lnTo>
                    <a:pt x="804552" y="1019519"/>
                  </a:lnTo>
                  <a:lnTo>
                    <a:pt x="842333" y="996697"/>
                  </a:lnTo>
                  <a:lnTo>
                    <a:pt x="878029" y="970973"/>
                  </a:lnTo>
                  <a:lnTo>
                    <a:pt x="911476" y="942512"/>
                  </a:lnTo>
                  <a:lnTo>
                    <a:pt x="942512" y="911476"/>
                  </a:lnTo>
                  <a:lnTo>
                    <a:pt x="970973" y="878029"/>
                  </a:lnTo>
                  <a:lnTo>
                    <a:pt x="996697" y="842333"/>
                  </a:lnTo>
                  <a:lnTo>
                    <a:pt x="1019519" y="804552"/>
                  </a:lnTo>
                  <a:lnTo>
                    <a:pt x="1039278" y="764849"/>
                  </a:lnTo>
                  <a:lnTo>
                    <a:pt x="1055810" y="723386"/>
                  </a:lnTo>
                  <a:lnTo>
                    <a:pt x="1068952" y="680327"/>
                  </a:lnTo>
                  <a:lnTo>
                    <a:pt x="1078541" y="635835"/>
                  </a:lnTo>
                  <a:lnTo>
                    <a:pt x="1084414" y="590073"/>
                  </a:lnTo>
                  <a:lnTo>
                    <a:pt x="1086408" y="543204"/>
                  </a:lnTo>
                  <a:lnTo>
                    <a:pt x="1084414" y="496335"/>
                  </a:lnTo>
                  <a:lnTo>
                    <a:pt x="1078541" y="450573"/>
                  </a:lnTo>
                  <a:lnTo>
                    <a:pt x="1068952" y="406080"/>
                  </a:lnTo>
                  <a:lnTo>
                    <a:pt x="1055810" y="363022"/>
                  </a:lnTo>
                  <a:lnTo>
                    <a:pt x="1039278" y="321559"/>
                  </a:lnTo>
                  <a:lnTo>
                    <a:pt x="1019519" y="281855"/>
                  </a:lnTo>
                  <a:lnTo>
                    <a:pt x="996697" y="244074"/>
                  </a:lnTo>
                  <a:lnTo>
                    <a:pt x="970973" y="208379"/>
                  </a:lnTo>
                  <a:lnTo>
                    <a:pt x="942512" y="174931"/>
                  </a:lnTo>
                  <a:lnTo>
                    <a:pt x="911476" y="143896"/>
                  </a:lnTo>
                  <a:lnTo>
                    <a:pt x="878029" y="115435"/>
                  </a:lnTo>
                  <a:lnTo>
                    <a:pt x="842333" y="89711"/>
                  </a:lnTo>
                  <a:lnTo>
                    <a:pt x="804552" y="66889"/>
                  </a:lnTo>
                  <a:lnTo>
                    <a:pt x="764849" y="47130"/>
                  </a:lnTo>
                  <a:lnTo>
                    <a:pt x="723386" y="30598"/>
                  </a:lnTo>
                  <a:lnTo>
                    <a:pt x="680327" y="17456"/>
                  </a:lnTo>
                  <a:lnTo>
                    <a:pt x="635835" y="7866"/>
                  </a:lnTo>
                  <a:lnTo>
                    <a:pt x="590073" y="1993"/>
                  </a:lnTo>
                  <a:lnTo>
                    <a:pt x="543204" y="0"/>
                  </a:lnTo>
                  <a:lnTo>
                    <a:pt x="496335" y="1993"/>
                  </a:lnTo>
                  <a:lnTo>
                    <a:pt x="450573" y="7866"/>
                  </a:lnTo>
                  <a:lnTo>
                    <a:pt x="406080" y="17456"/>
                  </a:lnTo>
                  <a:lnTo>
                    <a:pt x="363022" y="30598"/>
                  </a:lnTo>
                  <a:lnTo>
                    <a:pt x="321559" y="47130"/>
                  </a:lnTo>
                  <a:lnTo>
                    <a:pt x="281855" y="66889"/>
                  </a:lnTo>
                  <a:lnTo>
                    <a:pt x="244074" y="89711"/>
                  </a:lnTo>
                  <a:lnTo>
                    <a:pt x="208379" y="115435"/>
                  </a:lnTo>
                  <a:lnTo>
                    <a:pt x="174931" y="143896"/>
                  </a:lnTo>
                  <a:lnTo>
                    <a:pt x="143896" y="174931"/>
                  </a:lnTo>
                  <a:lnTo>
                    <a:pt x="115435" y="208379"/>
                  </a:lnTo>
                  <a:lnTo>
                    <a:pt x="89711" y="244074"/>
                  </a:lnTo>
                  <a:lnTo>
                    <a:pt x="66889" y="281855"/>
                  </a:lnTo>
                  <a:lnTo>
                    <a:pt x="47130" y="321559"/>
                  </a:lnTo>
                  <a:lnTo>
                    <a:pt x="30598" y="363022"/>
                  </a:lnTo>
                  <a:lnTo>
                    <a:pt x="17456" y="406080"/>
                  </a:lnTo>
                  <a:lnTo>
                    <a:pt x="7866" y="450573"/>
                  </a:lnTo>
                  <a:lnTo>
                    <a:pt x="1993" y="496335"/>
                  </a:lnTo>
                  <a:lnTo>
                    <a:pt x="0" y="543204"/>
                  </a:lnTo>
                  <a:lnTo>
                    <a:pt x="1993" y="590073"/>
                  </a:lnTo>
                  <a:lnTo>
                    <a:pt x="7866" y="635835"/>
                  </a:lnTo>
                  <a:lnTo>
                    <a:pt x="17456" y="680327"/>
                  </a:lnTo>
                  <a:lnTo>
                    <a:pt x="30598" y="723386"/>
                  </a:lnTo>
                  <a:lnTo>
                    <a:pt x="47130" y="764849"/>
                  </a:lnTo>
                  <a:lnTo>
                    <a:pt x="66889" y="804552"/>
                  </a:lnTo>
                  <a:lnTo>
                    <a:pt x="89711" y="842333"/>
                  </a:lnTo>
                  <a:lnTo>
                    <a:pt x="115435" y="878029"/>
                  </a:lnTo>
                  <a:lnTo>
                    <a:pt x="143896" y="911476"/>
                  </a:lnTo>
                  <a:lnTo>
                    <a:pt x="174931" y="942512"/>
                  </a:lnTo>
                  <a:lnTo>
                    <a:pt x="208379" y="970973"/>
                  </a:lnTo>
                  <a:lnTo>
                    <a:pt x="244074" y="996697"/>
                  </a:lnTo>
                  <a:lnTo>
                    <a:pt x="281855" y="1019519"/>
                  </a:lnTo>
                  <a:lnTo>
                    <a:pt x="321559" y="1039278"/>
                  </a:lnTo>
                  <a:lnTo>
                    <a:pt x="363022" y="1055810"/>
                  </a:lnTo>
                  <a:lnTo>
                    <a:pt x="406080" y="1068952"/>
                  </a:lnTo>
                  <a:lnTo>
                    <a:pt x="450573" y="1078541"/>
                  </a:lnTo>
                  <a:lnTo>
                    <a:pt x="496335" y="1084414"/>
                  </a:lnTo>
                  <a:lnTo>
                    <a:pt x="543204" y="1086408"/>
                  </a:lnTo>
                  <a:close/>
                </a:path>
              </a:pathLst>
            </a:custGeom>
            <a:ln w="38100">
              <a:solidFill>
                <a:srgbClr val="EC008C"/>
              </a:solidFill>
            </a:ln>
          </p:spPr>
          <p:txBody>
            <a:bodyPr wrap="square" lIns="0" tIns="0" rIns="0" bIns="0" rtlCol="0"/>
            <a:lstStyle/>
            <a:p>
              <a:endParaRPr sz="1588"/>
            </a:p>
          </p:txBody>
        </p:sp>
        <p:sp>
          <p:nvSpPr>
            <p:cNvPr id="11" name="object 11"/>
            <p:cNvSpPr/>
            <p:nvPr/>
          </p:nvSpPr>
          <p:spPr>
            <a:xfrm>
              <a:off x="5530697" y="676719"/>
              <a:ext cx="856615" cy="536575"/>
            </a:xfrm>
            <a:custGeom>
              <a:avLst/>
              <a:gdLst/>
              <a:ahLst/>
              <a:cxnLst/>
              <a:rect l="l" t="t" r="r" b="b"/>
              <a:pathLst>
                <a:path w="856614" h="536575">
                  <a:moveTo>
                    <a:pt x="435419" y="269913"/>
                  </a:moveTo>
                  <a:lnTo>
                    <a:pt x="420928" y="208813"/>
                  </a:lnTo>
                  <a:lnTo>
                    <a:pt x="393331" y="174498"/>
                  </a:lnTo>
                  <a:lnTo>
                    <a:pt x="355854" y="151980"/>
                  </a:lnTo>
                  <a:lnTo>
                    <a:pt x="312521" y="143662"/>
                  </a:lnTo>
                  <a:lnTo>
                    <a:pt x="267360" y="151968"/>
                  </a:lnTo>
                  <a:lnTo>
                    <a:pt x="260134" y="155092"/>
                  </a:lnTo>
                  <a:lnTo>
                    <a:pt x="238836" y="165963"/>
                  </a:lnTo>
                  <a:lnTo>
                    <a:pt x="237820" y="163918"/>
                  </a:lnTo>
                  <a:lnTo>
                    <a:pt x="231432" y="132346"/>
                  </a:lnTo>
                  <a:lnTo>
                    <a:pt x="236220" y="100203"/>
                  </a:lnTo>
                  <a:lnTo>
                    <a:pt x="251117" y="70878"/>
                  </a:lnTo>
                  <a:lnTo>
                    <a:pt x="284162" y="42176"/>
                  </a:lnTo>
                  <a:lnTo>
                    <a:pt x="323278" y="30251"/>
                  </a:lnTo>
                  <a:lnTo>
                    <a:pt x="329044" y="22606"/>
                  </a:lnTo>
                  <a:lnTo>
                    <a:pt x="326148" y="5207"/>
                  </a:lnTo>
                  <a:lnTo>
                    <a:pt x="318681" y="0"/>
                  </a:lnTo>
                  <a:lnTo>
                    <a:pt x="308927" y="1828"/>
                  </a:lnTo>
                  <a:lnTo>
                    <a:pt x="254254" y="24790"/>
                  </a:lnTo>
                  <a:lnTo>
                    <a:pt x="215785" y="69900"/>
                  </a:lnTo>
                  <a:lnTo>
                    <a:pt x="212471" y="75958"/>
                  </a:lnTo>
                  <a:lnTo>
                    <a:pt x="195795" y="51460"/>
                  </a:lnTo>
                  <a:lnTo>
                    <a:pt x="176009" y="31026"/>
                  </a:lnTo>
                  <a:lnTo>
                    <a:pt x="153060" y="14503"/>
                  </a:lnTo>
                  <a:lnTo>
                    <a:pt x="126873" y="1765"/>
                  </a:lnTo>
                  <a:lnTo>
                    <a:pt x="118033" y="177"/>
                  </a:lnTo>
                  <a:lnTo>
                    <a:pt x="110185" y="2349"/>
                  </a:lnTo>
                  <a:lnTo>
                    <a:pt x="104622" y="8255"/>
                  </a:lnTo>
                  <a:lnTo>
                    <a:pt x="102704" y="17919"/>
                  </a:lnTo>
                  <a:lnTo>
                    <a:pt x="103289" y="37655"/>
                  </a:lnTo>
                  <a:lnTo>
                    <a:pt x="111633" y="82016"/>
                  </a:lnTo>
                  <a:lnTo>
                    <a:pt x="135483" y="125831"/>
                  </a:lnTo>
                  <a:lnTo>
                    <a:pt x="159346" y="151028"/>
                  </a:lnTo>
                  <a:lnTo>
                    <a:pt x="169100" y="150622"/>
                  </a:lnTo>
                  <a:lnTo>
                    <a:pt x="159588" y="104800"/>
                  </a:lnTo>
                  <a:lnTo>
                    <a:pt x="153123" y="95796"/>
                  </a:lnTo>
                  <a:lnTo>
                    <a:pt x="135039" y="51790"/>
                  </a:lnTo>
                  <a:lnTo>
                    <a:pt x="133540" y="38811"/>
                  </a:lnTo>
                  <a:lnTo>
                    <a:pt x="136906" y="40373"/>
                  </a:lnTo>
                  <a:lnTo>
                    <a:pt x="184200" y="87718"/>
                  </a:lnTo>
                  <a:lnTo>
                    <a:pt x="201447" y="151079"/>
                  </a:lnTo>
                  <a:lnTo>
                    <a:pt x="201701" y="166255"/>
                  </a:lnTo>
                  <a:lnTo>
                    <a:pt x="201307" y="211823"/>
                  </a:lnTo>
                  <a:lnTo>
                    <a:pt x="203327" y="220154"/>
                  </a:lnTo>
                  <a:lnTo>
                    <a:pt x="208546" y="225602"/>
                  </a:lnTo>
                  <a:lnTo>
                    <a:pt x="215836" y="227507"/>
                  </a:lnTo>
                  <a:lnTo>
                    <a:pt x="224104" y="225221"/>
                  </a:lnTo>
                  <a:lnTo>
                    <a:pt x="227761" y="223215"/>
                  </a:lnTo>
                  <a:lnTo>
                    <a:pt x="231101" y="219925"/>
                  </a:lnTo>
                  <a:lnTo>
                    <a:pt x="233540" y="216471"/>
                  </a:lnTo>
                  <a:lnTo>
                    <a:pt x="251180" y="196596"/>
                  </a:lnTo>
                  <a:lnTo>
                    <a:pt x="271741" y="182943"/>
                  </a:lnTo>
                  <a:lnTo>
                    <a:pt x="295262" y="175691"/>
                  </a:lnTo>
                  <a:lnTo>
                    <a:pt x="321805" y="175006"/>
                  </a:lnTo>
                  <a:lnTo>
                    <a:pt x="363169" y="189649"/>
                  </a:lnTo>
                  <a:lnTo>
                    <a:pt x="392112" y="220433"/>
                  </a:lnTo>
                  <a:lnTo>
                    <a:pt x="404799" y="260794"/>
                  </a:lnTo>
                  <a:lnTo>
                    <a:pt x="397459" y="304165"/>
                  </a:lnTo>
                  <a:lnTo>
                    <a:pt x="348373" y="416217"/>
                  </a:lnTo>
                  <a:lnTo>
                    <a:pt x="341515" y="432498"/>
                  </a:lnTo>
                  <a:lnTo>
                    <a:pt x="335381" y="449008"/>
                  </a:lnTo>
                  <a:lnTo>
                    <a:pt x="321906" y="472313"/>
                  </a:lnTo>
                  <a:lnTo>
                    <a:pt x="301790" y="486625"/>
                  </a:lnTo>
                  <a:lnTo>
                    <a:pt x="277622" y="490702"/>
                  </a:lnTo>
                  <a:lnTo>
                    <a:pt x="252018" y="483247"/>
                  </a:lnTo>
                  <a:lnTo>
                    <a:pt x="234657" y="476275"/>
                  </a:lnTo>
                  <a:lnTo>
                    <a:pt x="217347" y="473989"/>
                  </a:lnTo>
                  <a:lnTo>
                    <a:pt x="200037" y="476440"/>
                  </a:lnTo>
                  <a:lnTo>
                    <a:pt x="182765" y="483654"/>
                  </a:lnTo>
                  <a:lnTo>
                    <a:pt x="158203" y="490829"/>
                  </a:lnTo>
                  <a:lnTo>
                    <a:pt x="134188" y="486879"/>
                  </a:lnTo>
                  <a:lnTo>
                    <a:pt x="114046" y="473151"/>
                  </a:lnTo>
                  <a:lnTo>
                    <a:pt x="101155" y="450977"/>
                  </a:lnTo>
                  <a:lnTo>
                    <a:pt x="99796" y="446151"/>
                  </a:lnTo>
                  <a:lnTo>
                    <a:pt x="39738" y="307898"/>
                  </a:lnTo>
                  <a:lnTo>
                    <a:pt x="33261" y="288988"/>
                  </a:lnTo>
                  <a:lnTo>
                    <a:pt x="30619" y="270027"/>
                  </a:lnTo>
                  <a:lnTo>
                    <a:pt x="32054" y="251015"/>
                  </a:lnTo>
                  <a:lnTo>
                    <a:pt x="49707" y="210794"/>
                  </a:lnTo>
                  <a:lnTo>
                    <a:pt x="85217" y="182676"/>
                  </a:lnTo>
                  <a:lnTo>
                    <a:pt x="118287" y="173418"/>
                  </a:lnTo>
                  <a:lnTo>
                    <a:pt x="123418" y="166141"/>
                  </a:lnTo>
                  <a:lnTo>
                    <a:pt x="119684" y="148590"/>
                  </a:lnTo>
                  <a:lnTo>
                    <a:pt x="112344" y="143865"/>
                  </a:lnTo>
                  <a:lnTo>
                    <a:pt x="102781" y="145465"/>
                  </a:lnTo>
                  <a:lnTo>
                    <a:pt x="61912" y="160108"/>
                  </a:lnTo>
                  <a:lnTo>
                    <a:pt x="29756" y="186918"/>
                  </a:lnTo>
                  <a:lnTo>
                    <a:pt x="8420" y="222478"/>
                  </a:lnTo>
                  <a:lnTo>
                    <a:pt x="0" y="263385"/>
                  </a:lnTo>
                  <a:lnTo>
                    <a:pt x="6629" y="306235"/>
                  </a:lnTo>
                  <a:lnTo>
                    <a:pt x="13462" y="324154"/>
                  </a:lnTo>
                  <a:lnTo>
                    <a:pt x="21056" y="341820"/>
                  </a:lnTo>
                  <a:lnTo>
                    <a:pt x="36690" y="376999"/>
                  </a:lnTo>
                  <a:lnTo>
                    <a:pt x="74612" y="467550"/>
                  </a:lnTo>
                  <a:lnTo>
                    <a:pt x="95008" y="497420"/>
                  </a:lnTo>
                  <a:lnTo>
                    <a:pt x="124764" y="516026"/>
                  </a:lnTo>
                  <a:lnTo>
                    <a:pt x="159334" y="521512"/>
                  </a:lnTo>
                  <a:lnTo>
                    <a:pt x="194208" y="512013"/>
                  </a:lnTo>
                  <a:lnTo>
                    <a:pt x="206260" y="507149"/>
                  </a:lnTo>
                  <a:lnTo>
                    <a:pt x="217932" y="505548"/>
                  </a:lnTo>
                  <a:lnTo>
                    <a:pt x="229552" y="507199"/>
                  </a:lnTo>
                  <a:lnTo>
                    <a:pt x="241503" y="512064"/>
                  </a:lnTo>
                  <a:lnTo>
                    <a:pt x="268376" y="520776"/>
                  </a:lnTo>
                  <a:lnTo>
                    <a:pt x="322326" y="510794"/>
                  </a:lnTo>
                  <a:lnTo>
                    <a:pt x="351637" y="484314"/>
                  </a:lnTo>
                  <a:lnTo>
                    <a:pt x="394550" y="386994"/>
                  </a:lnTo>
                  <a:lnTo>
                    <a:pt x="423862" y="320281"/>
                  </a:lnTo>
                  <a:lnTo>
                    <a:pt x="430009" y="303784"/>
                  </a:lnTo>
                  <a:lnTo>
                    <a:pt x="433870" y="287007"/>
                  </a:lnTo>
                  <a:lnTo>
                    <a:pt x="435419" y="269913"/>
                  </a:lnTo>
                  <a:close/>
                </a:path>
                <a:path w="856614" h="536575">
                  <a:moveTo>
                    <a:pt x="856361" y="269900"/>
                  </a:moveTo>
                  <a:lnTo>
                    <a:pt x="853630" y="264718"/>
                  </a:lnTo>
                  <a:lnTo>
                    <a:pt x="846391" y="263448"/>
                  </a:lnTo>
                  <a:lnTo>
                    <a:pt x="835494" y="261962"/>
                  </a:lnTo>
                  <a:lnTo>
                    <a:pt x="824572" y="261340"/>
                  </a:lnTo>
                  <a:lnTo>
                    <a:pt x="813638" y="261569"/>
                  </a:lnTo>
                  <a:lnTo>
                    <a:pt x="765263" y="273024"/>
                  </a:lnTo>
                  <a:lnTo>
                    <a:pt x="753465" y="278612"/>
                  </a:lnTo>
                  <a:lnTo>
                    <a:pt x="752297" y="277977"/>
                  </a:lnTo>
                  <a:lnTo>
                    <a:pt x="753757" y="275094"/>
                  </a:lnTo>
                  <a:lnTo>
                    <a:pt x="757567" y="258025"/>
                  </a:lnTo>
                  <a:lnTo>
                    <a:pt x="759180" y="242404"/>
                  </a:lnTo>
                  <a:lnTo>
                    <a:pt x="759053" y="226682"/>
                  </a:lnTo>
                  <a:lnTo>
                    <a:pt x="757212" y="210896"/>
                  </a:lnTo>
                  <a:lnTo>
                    <a:pt x="755929" y="203352"/>
                  </a:lnTo>
                  <a:lnTo>
                    <a:pt x="750570" y="200406"/>
                  </a:lnTo>
                  <a:lnTo>
                    <a:pt x="737323" y="207543"/>
                  </a:lnTo>
                  <a:lnTo>
                    <a:pt x="701573" y="232879"/>
                  </a:lnTo>
                  <a:lnTo>
                    <a:pt x="676668" y="266395"/>
                  </a:lnTo>
                  <a:lnTo>
                    <a:pt x="667219" y="287870"/>
                  </a:lnTo>
                  <a:lnTo>
                    <a:pt x="667245" y="290436"/>
                  </a:lnTo>
                  <a:lnTo>
                    <a:pt x="668972" y="295884"/>
                  </a:lnTo>
                  <a:lnTo>
                    <a:pt x="671753" y="297751"/>
                  </a:lnTo>
                  <a:lnTo>
                    <a:pt x="679551" y="297738"/>
                  </a:lnTo>
                  <a:lnTo>
                    <a:pt x="682104" y="295821"/>
                  </a:lnTo>
                  <a:lnTo>
                    <a:pt x="683742" y="291439"/>
                  </a:lnTo>
                  <a:lnTo>
                    <a:pt x="690435" y="276364"/>
                  </a:lnTo>
                  <a:lnTo>
                    <a:pt x="720712" y="238302"/>
                  </a:lnTo>
                  <a:lnTo>
                    <a:pt x="741781" y="222821"/>
                  </a:lnTo>
                  <a:lnTo>
                    <a:pt x="742213" y="227393"/>
                  </a:lnTo>
                  <a:lnTo>
                    <a:pt x="733894" y="281622"/>
                  </a:lnTo>
                  <a:lnTo>
                    <a:pt x="723646" y="302679"/>
                  </a:lnTo>
                  <a:lnTo>
                    <a:pt x="724242" y="306895"/>
                  </a:lnTo>
                  <a:lnTo>
                    <a:pt x="731177" y="312483"/>
                  </a:lnTo>
                  <a:lnTo>
                    <a:pt x="735406" y="312102"/>
                  </a:lnTo>
                  <a:lnTo>
                    <a:pt x="739292" y="308825"/>
                  </a:lnTo>
                  <a:lnTo>
                    <a:pt x="756627" y="296341"/>
                  </a:lnTo>
                  <a:lnTo>
                    <a:pt x="775233" y="287058"/>
                  </a:lnTo>
                  <a:lnTo>
                    <a:pt x="795134" y="281025"/>
                  </a:lnTo>
                  <a:lnTo>
                    <a:pt x="816317" y="278295"/>
                  </a:lnTo>
                  <a:lnTo>
                    <a:pt x="821880" y="278028"/>
                  </a:lnTo>
                  <a:lnTo>
                    <a:pt x="827481" y="278422"/>
                  </a:lnTo>
                  <a:lnTo>
                    <a:pt x="833615" y="278511"/>
                  </a:lnTo>
                  <a:lnTo>
                    <a:pt x="799655" y="318922"/>
                  </a:lnTo>
                  <a:lnTo>
                    <a:pt x="755827" y="340791"/>
                  </a:lnTo>
                  <a:lnTo>
                    <a:pt x="751268" y="342125"/>
                  </a:lnTo>
                  <a:lnTo>
                    <a:pt x="748715" y="344703"/>
                  </a:lnTo>
                  <a:lnTo>
                    <a:pt x="748004" y="353695"/>
                  </a:lnTo>
                  <a:lnTo>
                    <a:pt x="751738" y="357365"/>
                  </a:lnTo>
                  <a:lnTo>
                    <a:pt x="757834" y="357695"/>
                  </a:lnTo>
                  <a:lnTo>
                    <a:pt x="776300" y="359968"/>
                  </a:lnTo>
                  <a:lnTo>
                    <a:pt x="793902" y="364718"/>
                  </a:lnTo>
                  <a:lnTo>
                    <a:pt x="810628" y="371944"/>
                  </a:lnTo>
                  <a:lnTo>
                    <a:pt x="826477" y="381685"/>
                  </a:lnTo>
                  <a:lnTo>
                    <a:pt x="830376" y="384670"/>
                  </a:lnTo>
                  <a:lnTo>
                    <a:pt x="819492" y="389661"/>
                  </a:lnTo>
                  <a:lnTo>
                    <a:pt x="793788" y="397687"/>
                  </a:lnTo>
                  <a:lnTo>
                    <a:pt x="768108" y="400151"/>
                  </a:lnTo>
                  <a:lnTo>
                    <a:pt x="742454" y="397217"/>
                  </a:lnTo>
                  <a:lnTo>
                    <a:pt x="716826" y="389013"/>
                  </a:lnTo>
                  <a:lnTo>
                    <a:pt x="714070" y="387858"/>
                  </a:lnTo>
                  <a:lnTo>
                    <a:pt x="713320" y="386334"/>
                  </a:lnTo>
                  <a:lnTo>
                    <a:pt x="712457" y="374891"/>
                  </a:lnTo>
                  <a:lnTo>
                    <a:pt x="710806" y="366547"/>
                  </a:lnTo>
                  <a:lnTo>
                    <a:pt x="682993" y="324345"/>
                  </a:lnTo>
                  <a:lnTo>
                    <a:pt x="633450" y="307289"/>
                  </a:lnTo>
                  <a:lnTo>
                    <a:pt x="615429" y="308952"/>
                  </a:lnTo>
                  <a:lnTo>
                    <a:pt x="546315" y="357987"/>
                  </a:lnTo>
                  <a:lnTo>
                    <a:pt x="387159" y="500341"/>
                  </a:lnTo>
                  <a:lnTo>
                    <a:pt x="379831" y="519671"/>
                  </a:lnTo>
                  <a:lnTo>
                    <a:pt x="382219" y="526288"/>
                  </a:lnTo>
                  <a:lnTo>
                    <a:pt x="386740" y="531749"/>
                  </a:lnTo>
                  <a:lnTo>
                    <a:pt x="392595" y="535127"/>
                  </a:lnTo>
                  <a:lnTo>
                    <a:pt x="399478" y="536321"/>
                  </a:lnTo>
                  <a:lnTo>
                    <a:pt x="407035" y="535216"/>
                  </a:lnTo>
                  <a:lnTo>
                    <a:pt x="653059" y="465556"/>
                  </a:lnTo>
                  <a:lnTo>
                    <a:pt x="691692" y="443496"/>
                  </a:lnTo>
                  <a:lnTo>
                    <a:pt x="684479" y="425780"/>
                  </a:lnTo>
                  <a:lnTo>
                    <a:pt x="678040" y="433324"/>
                  </a:lnTo>
                  <a:lnTo>
                    <a:pt x="670712" y="439661"/>
                  </a:lnTo>
                  <a:lnTo>
                    <a:pt x="662482" y="444652"/>
                  </a:lnTo>
                  <a:lnTo>
                    <a:pt x="653300" y="448183"/>
                  </a:lnTo>
                  <a:lnTo>
                    <a:pt x="400748" y="519430"/>
                  </a:lnTo>
                  <a:lnTo>
                    <a:pt x="398767" y="518375"/>
                  </a:lnTo>
                  <a:lnTo>
                    <a:pt x="396976" y="518020"/>
                  </a:lnTo>
                  <a:lnTo>
                    <a:pt x="397573" y="516191"/>
                  </a:lnTo>
                  <a:lnTo>
                    <a:pt x="397637" y="513829"/>
                  </a:lnTo>
                  <a:lnTo>
                    <a:pt x="403504" y="508012"/>
                  </a:lnTo>
                  <a:lnTo>
                    <a:pt x="408520" y="503770"/>
                  </a:lnTo>
                  <a:lnTo>
                    <a:pt x="589610" y="341960"/>
                  </a:lnTo>
                  <a:lnTo>
                    <a:pt x="596836" y="336245"/>
                  </a:lnTo>
                  <a:lnTo>
                    <a:pt x="604608" y="331292"/>
                  </a:lnTo>
                  <a:lnTo>
                    <a:pt x="613181" y="327456"/>
                  </a:lnTo>
                  <a:lnTo>
                    <a:pt x="634009" y="324281"/>
                  </a:lnTo>
                  <a:lnTo>
                    <a:pt x="654850" y="328218"/>
                  </a:lnTo>
                  <a:lnTo>
                    <a:pt x="687285" y="354139"/>
                  </a:lnTo>
                  <a:lnTo>
                    <a:pt x="696480" y="391083"/>
                  </a:lnTo>
                  <a:lnTo>
                    <a:pt x="696315" y="395338"/>
                  </a:lnTo>
                  <a:lnTo>
                    <a:pt x="697534" y="398945"/>
                  </a:lnTo>
                  <a:lnTo>
                    <a:pt x="718032" y="407123"/>
                  </a:lnTo>
                  <a:lnTo>
                    <a:pt x="726325" y="410146"/>
                  </a:lnTo>
                  <a:lnTo>
                    <a:pt x="734758" y="412584"/>
                  </a:lnTo>
                  <a:lnTo>
                    <a:pt x="764159" y="416839"/>
                  </a:lnTo>
                  <a:lnTo>
                    <a:pt x="792645" y="415213"/>
                  </a:lnTo>
                  <a:lnTo>
                    <a:pt x="820191" y="407644"/>
                  </a:lnTo>
                  <a:lnTo>
                    <a:pt x="846721" y="394093"/>
                  </a:lnTo>
                  <a:lnTo>
                    <a:pt x="854849" y="388912"/>
                  </a:lnTo>
                  <a:lnTo>
                    <a:pt x="855256" y="383679"/>
                  </a:lnTo>
                  <a:lnTo>
                    <a:pt x="848080" y="377355"/>
                  </a:lnTo>
                  <a:lnTo>
                    <a:pt x="815543" y="355536"/>
                  </a:lnTo>
                  <a:lnTo>
                    <a:pt x="789749" y="345541"/>
                  </a:lnTo>
                  <a:lnTo>
                    <a:pt x="811822" y="330669"/>
                  </a:lnTo>
                  <a:lnTo>
                    <a:pt x="828421" y="315125"/>
                  </a:lnTo>
                  <a:lnTo>
                    <a:pt x="842302" y="297103"/>
                  </a:lnTo>
                  <a:lnTo>
                    <a:pt x="853389" y="276580"/>
                  </a:lnTo>
                  <a:lnTo>
                    <a:pt x="856361" y="269900"/>
                  </a:lnTo>
                  <a:close/>
                </a:path>
              </a:pathLst>
            </a:custGeom>
            <a:solidFill>
              <a:srgbClr val="EC008C"/>
            </a:solidFill>
          </p:spPr>
          <p:txBody>
            <a:bodyPr wrap="square" lIns="0" tIns="0" rIns="0" bIns="0" rtlCol="0"/>
            <a:lstStyle/>
            <a:p>
              <a:endParaRPr sz="1588"/>
            </a:p>
          </p:txBody>
        </p:sp>
      </p:grpSp>
      <p:grpSp>
        <p:nvGrpSpPr>
          <p:cNvPr id="12" name="object 12"/>
          <p:cNvGrpSpPr/>
          <p:nvPr/>
        </p:nvGrpSpPr>
        <p:grpSpPr>
          <a:xfrm>
            <a:off x="1312894" y="5394164"/>
            <a:ext cx="435909" cy="741269"/>
            <a:chOff x="1335547" y="6113385"/>
            <a:chExt cx="494030" cy="840105"/>
          </a:xfrm>
        </p:grpSpPr>
        <p:pic>
          <p:nvPicPr>
            <p:cNvPr id="13" name="object 13"/>
            <p:cNvPicPr/>
            <p:nvPr/>
          </p:nvPicPr>
          <p:blipFill>
            <a:blip r:embed="rId3" cstate="print"/>
            <a:stretch>
              <a:fillRect/>
            </a:stretch>
          </p:blipFill>
          <p:spPr>
            <a:xfrm>
              <a:off x="1335547" y="6113385"/>
              <a:ext cx="493745" cy="495300"/>
            </a:xfrm>
            <a:prstGeom prst="rect">
              <a:avLst/>
            </a:prstGeom>
          </p:spPr>
        </p:pic>
        <p:sp>
          <p:nvSpPr>
            <p:cNvPr id="14" name="object 14"/>
            <p:cNvSpPr/>
            <p:nvPr/>
          </p:nvSpPr>
          <p:spPr>
            <a:xfrm>
              <a:off x="1522225" y="6594284"/>
              <a:ext cx="120650" cy="359410"/>
            </a:xfrm>
            <a:custGeom>
              <a:avLst/>
              <a:gdLst/>
              <a:ahLst/>
              <a:cxnLst/>
              <a:rect l="l" t="t" r="r" b="b"/>
              <a:pathLst>
                <a:path w="120650" h="359409">
                  <a:moveTo>
                    <a:pt x="120129" y="0"/>
                  </a:moveTo>
                  <a:lnTo>
                    <a:pt x="25" y="0"/>
                  </a:lnTo>
                  <a:lnTo>
                    <a:pt x="0" y="29400"/>
                  </a:lnTo>
                  <a:lnTo>
                    <a:pt x="622" y="29730"/>
                  </a:lnTo>
                  <a:lnTo>
                    <a:pt x="8280" y="30416"/>
                  </a:lnTo>
                  <a:lnTo>
                    <a:pt x="14389" y="32219"/>
                  </a:lnTo>
                  <a:lnTo>
                    <a:pt x="39900" y="67200"/>
                  </a:lnTo>
                  <a:lnTo>
                    <a:pt x="44615" y="325018"/>
                  </a:lnTo>
                  <a:lnTo>
                    <a:pt x="45224" y="331279"/>
                  </a:lnTo>
                  <a:lnTo>
                    <a:pt x="51257" y="344296"/>
                  </a:lnTo>
                  <a:lnTo>
                    <a:pt x="53797" y="351574"/>
                  </a:lnTo>
                  <a:lnTo>
                    <a:pt x="56730" y="358965"/>
                  </a:lnTo>
                  <a:lnTo>
                    <a:pt x="70713" y="329577"/>
                  </a:lnTo>
                  <a:lnTo>
                    <a:pt x="76498" y="94645"/>
                  </a:lnTo>
                  <a:lnTo>
                    <a:pt x="76530" y="87604"/>
                  </a:lnTo>
                  <a:lnTo>
                    <a:pt x="76861" y="79894"/>
                  </a:lnTo>
                  <a:lnTo>
                    <a:pt x="94734" y="41403"/>
                  </a:lnTo>
                  <a:lnTo>
                    <a:pt x="120129" y="30137"/>
                  </a:lnTo>
                  <a:lnTo>
                    <a:pt x="120129" y="0"/>
                  </a:lnTo>
                  <a:close/>
                </a:path>
              </a:pathLst>
            </a:custGeom>
            <a:solidFill>
              <a:srgbClr val="FFFFFF"/>
            </a:solidFill>
          </p:spPr>
          <p:txBody>
            <a:bodyPr wrap="square" lIns="0" tIns="0" rIns="0" bIns="0" rtlCol="0"/>
            <a:lstStyle/>
            <a:p>
              <a:endParaRPr sz="1588"/>
            </a:p>
          </p:txBody>
        </p:sp>
        <p:sp>
          <p:nvSpPr>
            <p:cNvPr id="15" name="object 15"/>
            <p:cNvSpPr/>
            <p:nvPr/>
          </p:nvSpPr>
          <p:spPr>
            <a:xfrm>
              <a:off x="1522225" y="6594284"/>
              <a:ext cx="120650" cy="359410"/>
            </a:xfrm>
            <a:custGeom>
              <a:avLst/>
              <a:gdLst/>
              <a:ahLst/>
              <a:cxnLst/>
              <a:rect l="l" t="t" r="r" b="b"/>
              <a:pathLst>
                <a:path w="120650" h="359409">
                  <a:moveTo>
                    <a:pt x="120129" y="0"/>
                  </a:moveTo>
                  <a:lnTo>
                    <a:pt x="25" y="0"/>
                  </a:lnTo>
                  <a:lnTo>
                    <a:pt x="0" y="29400"/>
                  </a:lnTo>
                  <a:lnTo>
                    <a:pt x="622" y="29730"/>
                  </a:lnTo>
                  <a:lnTo>
                    <a:pt x="8280" y="30416"/>
                  </a:lnTo>
                  <a:lnTo>
                    <a:pt x="14389" y="32219"/>
                  </a:lnTo>
                  <a:lnTo>
                    <a:pt x="39900" y="67200"/>
                  </a:lnTo>
                  <a:lnTo>
                    <a:pt x="42265" y="109753"/>
                  </a:lnTo>
                  <a:lnTo>
                    <a:pt x="42697" y="150240"/>
                  </a:lnTo>
                  <a:lnTo>
                    <a:pt x="43218" y="188163"/>
                  </a:lnTo>
                  <a:lnTo>
                    <a:pt x="43662" y="229171"/>
                  </a:lnTo>
                  <a:lnTo>
                    <a:pt x="44064" y="257414"/>
                  </a:lnTo>
                  <a:lnTo>
                    <a:pt x="44497" y="292588"/>
                  </a:lnTo>
                  <a:lnTo>
                    <a:pt x="44615" y="325018"/>
                  </a:lnTo>
                  <a:lnTo>
                    <a:pt x="45224" y="331279"/>
                  </a:lnTo>
                  <a:lnTo>
                    <a:pt x="51257" y="344296"/>
                  </a:lnTo>
                  <a:lnTo>
                    <a:pt x="53797" y="351574"/>
                  </a:lnTo>
                  <a:lnTo>
                    <a:pt x="56730" y="358965"/>
                  </a:lnTo>
                  <a:lnTo>
                    <a:pt x="71326" y="313105"/>
                  </a:lnTo>
                  <a:lnTo>
                    <a:pt x="75628" y="135483"/>
                  </a:lnTo>
                  <a:lnTo>
                    <a:pt x="75971" y="122351"/>
                  </a:lnTo>
                  <a:lnTo>
                    <a:pt x="76390" y="101690"/>
                  </a:lnTo>
                  <a:lnTo>
                    <a:pt x="76498" y="94645"/>
                  </a:lnTo>
                  <a:lnTo>
                    <a:pt x="76530" y="87604"/>
                  </a:lnTo>
                  <a:lnTo>
                    <a:pt x="76861" y="79894"/>
                  </a:lnTo>
                  <a:lnTo>
                    <a:pt x="94734" y="41403"/>
                  </a:lnTo>
                  <a:lnTo>
                    <a:pt x="107323" y="33908"/>
                  </a:lnTo>
                  <a:lnTo>
                    <a:pt x="55613" y="33908"/>
                  </a:lnTo>
                  <a:lnTo>
                    <a:pt x="53488" y="33705"/>
                  </a:lnTo>
                  <a:lnTo>
                    <a:pt x="46316" y="33705"/>
                  </a:lnTo>
                  <a:lnTo>
                    <a:pt x="46382" y="33223"/>
                  </a:lnTo>
                  <a:lnTo>
                    <a:pt x="29489" y="33223"/>
                  </a:lnTo>
                  <a:lnTo>
                    <a:pt x="29113" y="32753"/>
                  </a:lnTo>
                  <a:lnTo>
                    <a:pt x="28562" y="27914"/>
                  </a:lnTo>
                  <a:lnTo>
                    <a:pt x="120129" y="27863"/>
                  </a:lnTo>
                  <a:lnTo>
                    <a:pt x="120129" y="0"/>
                  </a:lnTo>
                  <a:close/>
                </a:path>
                <a:path w="120650" h="359409">
                  <a:moveTo>
                    <a:pt x="64592" y="28409"/>
                  </a:moveTo>
                  <a:lnTo>
                    <a:pt x="56133" y="28409"/>
                  </a:lnTo>
                  <a:lnTo>
                    <a:pt x="56234" y="30416"/>
                  </a:lnTo>
                  <a:lnTo>
                    <a:pt x="56591" y="33058"/>
                  </a:lnTo>
                  <a:lnTo>
                    <a:pt x="55613" y="33908"/>
                  </a:lnTo>
                  <a:lnTo>
                    <a:pt x="107323" y="33908"/>
                  </a:lnTo>
                  <a:lnTo>
                    <a:pt x="107486" y="33845"/>
                  </a:lnTo>
                  <a:lnTo>
                    <a:pt x="82029" y="33845"/>
                  </a:lnTo>
                  <a:lnTo>
                    <a:pt x="68478" y="33781"/>
                  </a:lnTo>
                  <a:lnTo>
                    <a:pt x="65370" y="33616"/>
                  </a:lnTo>
                  <a:lnTo>
                    <a:pt x="64731" y="32753"/>
                  </a:lnTo>
                  <a:lnTo>
                    <a:pt x="64501" y="31280"/>
                  </a:lnTo>
                  <a:lnTo>
                    <a:pt x="64592" y="28409"/>
                  </a:lnTo>
                  <a:close/>
                </a:path>
                <a:path w="120650" h="359409">
                  <a:moveTo>
                    <a:pt x="120129" y="28511"/>
                  </a:moveTo>
                  <a:lnTo>
                    <a:pt x="88760" y="28511"/>
                  </a:lnTo>
                  <a:lnTo>
                    <a:pt x="88760" y="33616"/>
                  </a:lnTo>
                  <a:lnTo>
                    <a:pt x="88023" y="33654"/>
                  </a:lnTo>
                  <a:lnTo>
                    <a:pt x="87401" y="33718"/>
                  </a:lnTo>
                  <a:lnTo>
                    <a:pt x="82029" y="33845"/>
                  </a:lnTo>
                  <a:lnTo>
                    <a:pt x="107486" y="33845"/>
                  </a:lnTo>
                  <a:lnTo>
                    <a:pt x="112267" y="31978"/>
                  </a:lnTo>
                  <a:lnTo>
                    <a:pt x="114947" y="31280"/>
                  </a:lnTo>
                  <a:lnTo>
                    <a:pt x="117640" y="30721"/>
                  </a:lnTo>
                  <a:lnTo>
                    <a:pt x="120129" y="30137"/>
                  </a:lnTo>
                  <a:lnTo>
                    <a:pt x="120129" y="28511"/>
                  </a:lnTo>
                  <a:close/>
                </a:path>
                <a:path w="120650" h="359409">
                  <a:moveTo>
                    <a:pt x="120129" y="28409"/>
                  </a:moveTo>
                  <a:lnTo>
                    <a:pt x="73888" y="28409"/>
                  </a:lnTo>
                  <a:lnTo>
                    <a:pt x="73888" y="33718"/>
                  </a:lnTo>
                  <a:lnTo>
                    <a:pt x="71158" y="33718"/>
                  </a:lnTo>
                  <a:lnTo>
                    <a:pt x="68478" y="33781"/>
                  </a:lnTo>
                  <a:lnTo>
                    <a:pt x="82035" y="33781"/>
                  </a:lnTo>
                  <a:lnTo>
                    <a:pt x="82549" y="28511"/>
                  </a:lnTo>
                  <a:lnTo>
                    <a:pt x="120129" y="28511"/>
                  </a:lnTo>
                  <a:close/>
                </a:path>
                <a:path w="120650" h="359409">
                  <a:moveTo>
                    <a:pt x="52692" y="33629"/>
                  </a:moveTo>
                  <a:lnTo>
                    <a:pt x="51803" y="33705"/>
                  </a:lnTo>
                  <a:lnTo>
                    <a:pt x="53488" y="33705"/>
                  </a:lnTo>
                  <a:lnTo>
                    <a:pt x="52692" y="33629"/>
                  </a:lnTo>
                  <a:close/>
                </a:path>
                <a:path w="120650" h="359409">
                  <a:moveTo>
                    <a:pt x="120129" y="27863"/>
                  </a:moveTo>
                  <a:lnTo>
                    <a:pt x="38900" y="27863"/>
                  </a:lnTo>
                  <a:lnTo>
                    <a:pt x="38977" y="28511"/>
                  </a:lnTo>
                  <a:lnTo>
                    <a:pt x="38163" y="33223"/>
                  </a:lnTo>
                  <a:lnTo>
                    <a:pt x="46382" y="33223"/>
                  </a:lnTo>
                  <a:lnTo>
                    <a:pt x="47040" y="28409"/>
                  </a:lnTo>
                  <a:lnTo>
                    <a:pt x="120129" y="28409"/>
                  </a:lnTo>
                  <a:lnTo>
                    <a:pt x="120129" y="27863"/>
                  </a:lnTo>
                  <a:close/>
                </a:path>
              </a:pathLst>
            </a:custGeom>
            <a:solidFill>
              <a:srgbClr val="EC008C"/>
            </a:solidFill>
          </p:spPr>
          <p:txBody>
            <a:bodyPr wrap="square" lIns="0" tIns="0" rIns="0" bIns="0" rtlCol="0"/>
            <a:lstStyle/>
            <a:p>
              <a:endParaRPr sz="1588"/>
            </a:p>
          </p:txBody>
        </p:sp>
        <p:sp>
          <p:nvSpPr>
            <p:cNvPr id="16" name="object 16"/>
            <p:cNvSpPr/>
            <p:nvPr/>
          </p:nvSpPr>
          <p:spPr>
            <a:xfrm>
              <a:off x="1550784" y="6622160"/>
              <a:ext cx="60325" cy="6350"/>
            </a:xfrm>
            <a:custGeom>
              <a:avLst/>
              <a:gdLst/>
              <a:ahLst/>
              <a:cxnLst/>
              <a:rect l="l" t="t" r="r" b="b"/>
              <a:pathLst>
                <a:path w="60325" h="6350">
                  <a:moveTo>
                    <a:pt x="10490" y="215"/>
                  </a:moveTo>
                  <a:lnTo>
                    <a:pt x="10325" y="0"/>
                  </a:lnTo>
                  <a:lnTo>
                    <a:pt x="5295" y="0"/>
                  </a:lnTo>
                  <a:lnTo>
                    <a:pt x="0" y="50"/>
                  </a:lnTo>
                  <a:lnTo>
                    <a:pt x="546" y="4953"/>
                  </a:lnTo>
                  <a:lnTo>
                    <a:pt x="927" y="5359"/>
                  </a:lnTo>
                  <a:lnTo>
                    <a:pt x="9588" y="5359"/>
                  </a:lnTo>
                  <a:lnTo>
                    <a:pt x="10490" y="215"/>
                  </a:lnTo>
                  <a:close/>
                </a:path>
                <a:path w="60325" h="6350">
                  <a:moveTo>
                    <a:pt x="28028" y="5194"/>
                  </a:moveTo>
                  <a:lnTo>
                    <a:pt x="27609" y="2184"/>
                  </a:lnTo>
                  <a:lnTo>
                    <a:pt x="27622" y="1422"/>
                  </a:lnTo>
                  <a:lnTo>
                    <a:pt x="27559" y="546"/>
                  </a:lnTo>
                  <a:lnTo>
                    <a:pt x="18478" y="546"/>
                  </a:lnTo>
                  <a:lnTo>
                    <a:pt x="17754" y="5829"/>
                  </a:lnTo>
                  <a:lnTo>
                    <a:pt x="23241" y="5829"/>
                  </a:lnTo>
                  <a:lnTo>
                    <a:pt x="24130" y="5765"/>
                  </a:lnTo>
                  <a:lnTo>
                    <a:pt x="27051" y="6032"/>
                  </a:lnTo>
                  <a:lnTo>
                    <a:pt x="28028" y="5194"/>
                  </a:lnTo>
                  <a:close/>
                </a:path>
                <a:path w="60325" h="6350">
                  <a:moveTo>
                    <a:pt x="45326" y="546"/>
                  </a:moveTo>
                  <a:lnTo>
                    <a:pt x="36029" y="546"/>
                  </a:lnTo>
                  <a:lnTo>
                    <a:pt x="36029" y="1981"/>
                  </a:lnTo>
                  <a:lnTo>
                    <a:pt x="35902" y="3187"/>
                  </a:lnTo>
                  <a:lnTo>
                    <a:pt x="36169" y="4889"/>
                  </a:lnTo>
                  <a:lnTo>
                    <a:pt x="36817" y="5765"/>
                  </a:lnTo>
                  <a:lnTo>
                    <a:pt x="39916" y="5918"/>
                  </a:lnTo>
                  <a:lnTo>
                    <a:pt x="42595" y="5854"/>
                  </a:lnTo>
                  <a:lnTo>
                    <a:pt x="45326" y="5854"/>
                  </a:lnTo>
                  <a:lnTo>
                    <a:pt x="45326" y="546"/>
                  </a:lnTo>
                  <a:close/>
                </a:path>
                <a:path w="60325" h="6350">
                  <a:moveTo>
                    <a:pt x="60185" y="635"/>
                  </a:moveTo>
                  <a:lnTo>
                    <a:pt x="53975" y="635"/>
                  </a:lnTo>
                  <a:lnTo>
                    <a:pt x="53454" y="5969"/>
                  </a:lnTo>
                  <a:lnTo>
                    <a:pt x="58839" y="5842"/>
                  </a:lnTo>
                  <a:lnTo>
                    <a:pt x="59461" y="5778"/>
                  </a:lnTo>
                  <a:lnTo>
                    <a:pt x="60185" y="5740"/>
                  </a:lnTo>
                  <a:lnTo>
                    <a:pt x="60185" y="635"/>
                  </a:lnTo>
                  <a:close/>
                </a:path>
              </a:pathLst>
            </a:custGeom>
            <a:solidFill>
              <a:srgbClr val="FFFFFF"/>
            </a:solidFill>
          </p:spPr>
          <p:txBody>
            <a:bodyPr wrap="square" lIns="0" tIns="0" rIns="0" bIns="0" rtlCol="0"/>
            <a:lstStyle/>
            <a:p>
              <a:endParaRPr sz="1588"/>
            </a:p>
          </p:txBody>
        </p:sp>
      </p:grpSp>
      <p:sp>
        <p:nvSpPr>
          <p:cNvPr id="17" name="object 17"/>
          <p:cNvSpPr txBox="1"/>
          <p:nvPr/>
        </p:nvSpPr>
        <p:spPr>
          <a:xfrm>
            <a:off x="805443" y="1290407"/>
            <a:ext cx="7688916" cy="442395"/>
          </a:xfrm>
          <a:prstGeom prst="rect">
            <a:avLst/>
          </a:prstGeom>
        </p:spPr>
        <p:txBody>
          <a:bodyPr vert="horz" wrap="square" lIns="0" tIns="11206" rIns="0" bIns="0" rtlCol="0">
            <a:spAutoFit/>
          </a:bodyPr>
          <a:lstStyle/>
          <a:p>
            <a:pPr marL="11206" marR="4483">
              <a:lnSpc>
                <a:spcPct val="119100"/>
              </a:lnSpc>
              <a:spcBef>
                <a:spcPts val="88"/>
              </a:spcBef>
            </a:pPr>
            <a:r>
              <a:rPr sz="1235" b="1" dirty="0">
                <a:latin typeface="Arial"/>
                <a:cs typeface="Arial"/>
              </a:rPr>
              <a:t>Aquí </a:t>
            </a:r>
            <a:r>
              <a:rPr sz="1235" b="1" spc="-44" dirty="0">
                <a:latin typeface="Arial"/>
                <a:cs typeface="Arial"/>
              </a:rPr>
              <a:t>tienes </a:t>
            </a:r>
            <a:r>
              <a:rPr sz="1235" b="1" spc="-9" dirty="0">
                <a:latin typeface="Arial"/>
                <a:cs typeface="Arial"/>
              </a:rPr>
              <a:t>una </a:t>
            </a:r>
            <a:r>
              <a:rPr sz="1235" b="1" spc="-22" dirty="0">
                <a:latin typeface="Arial"/>
                <a:cs typeface="Arial"/>
              </a:rPr>
              <a:t>forma divertida </a:t>
            </a:r>
            <a:r>
              <a:rPr sz="1235" b="1" spc="49" dirty="0">
                <a:latin typeface="Arial"/>
                <a:cs typeface="Arial"/>
              </a:rPr>
              <a:t>de </a:t>
            </a:r>
            <a:r>
              <a:rPr sz="1235" b="1" dirty="0">
                <a:latin typeface="Arial"/>
                <a:cs typeface="Arial"/>
              </a:rPr>
              <a:t>recordar </a:t>
            </a:r>
            <a:r>
              <a:rPr sz="1235" b="1" spc="-44" dirty="0">
                <a:latin typeface="Arial"/>
                <a:cs typeface="Arial"/>
              </a:rPr>
              <a:t>cuánto </a:t>
            </a:r>
            <a:r>
              <a:rPr sz="1235" b="1" spc="49" dirty="0">
                <a:latin typeface="Arial"/>
                <a:cs typeface="Arial"/>
              </a:rPr>
              <a:t>debes </a:t>
            </a:r>
            <a:r>
              <a:rPr sz="1235" b="1" spc="53" dirty="0">
                <a:latin typeface="Arial"/>
                <a:cs typeface="Arial"/>
              </a:rPr>
              <a:t>comer </a:t>
            </a:r>
            <a:r>
              <a:rPr sz="1235" b="1" spc="-31" dirty="0">
                <a:latin typeface="Arial"/>
                <a:cs typeface="Arial"/>
              </a:rPr>
              <a:t>cuando </a:t>
            </a:r>
            <a:r>
              <a:rPr sz="1235" b="1" spc="-18" dirty="0">
                <a:latin typeface="Arial"/>
                <a:cs typeface="Arial"/>
              </a:rPr>
              <a:t>tienes </a:t>
            </a:r>
            <a:r>
              <a:rPr sz="1235" b="1" spc="-9" dirty="0">
                <a:latin typeface="Arial"/>
                <a:cs typeface="Arial"/>
              </a:rPr>
              <a:t>una ración. </a:t>
            </a:r>
            <a:r>
              <a:rPr sz="1235" spc="-18" dirty="0">
                <a:latin typeface="Microsoft Sans Serif"/>
                <a:cs typeface="Microsoft Sans Serif"/>
              </a:rPr>
              <a:t>El </a:t>
            </a:r>
            <a:r>
              <a:rPr sz="1235" spc="-31" dirty="0">
                <a:latin typeface="Microsoft Sans Serif"/>
                <a:cs typeface="Microsoft Sans Serif"/>
              </a:rPr>
              <a:t>tamaño </a:t>
            </a:r>
            <a:r>
              <a:rPr sz="1235" spc="84" dirty="0">
                <a:latin typeface="Microsoft Sans Serif"/>
                <a:cs typeface="Microsoft Sans Serif"/>
              </a:rPr>
              <a:t>del </a:t>
            </a:r>
            <a:r>
              <a:rPr sz="1235" dirty="0">
                <a:latin typeface="Microsoft Sans Serif"/>
                <a:cs typeface="Microsoft Sans Serif"/>
              </a:rPr>
              <a:t>equipamiento deportivo </a:t>
            </a:r>
            <a:r>
              <a:rPr sz="1235" spc="-22" dirty="0">
                <a:latin typeface="Microsoft Sans Serif"/>
                <a:cs typeface="Microsoft Sans Serif"/>
              </a:rPr>
              <a:t>de </a:t>
            </a:r>
            <a:r>
              <a:rPr sz="1235" spc="53" dirty="0">
                <a:latin typeface="Microsoft Sans Serif"/>
                <a:cs typeface="Microsoft Sans Serif"/>
              </a:rPr>
              <a:t>la </a:t>
            </a:r>
            <a:r>
              <a:rPr sz="1235" spc="79" dirty="0">
                <a:latin typeface="Microsoft Sans Serif"/>
                <a:cs typeface="Microsoft Sans Serif"/>
              </a:rPr>
              <a:t>izquierda </a:t>
            </a:r>
            <a:r>
              <a:rPr sz="1235" dirty="0">
                <a:latin typeface="Microsoft Sans Serif"/>
                <a:cs typeface="Microsoft Sans Serif"/>
              </a:rPr>
              <a:t>es aproximadamente </a:t>
            </a:r>
            <a:r>
              <a:rPr sz="1235" spc="53" dirty="0">
                <a:latin typeface="Microsoft Sans Serif"/>
                <a:cs typeface="Microsoft Sans Serif"/>
              </a:rPr>
              <a:t>el </a:t>
            </a:r>
            <a:r>
              <a:rPr sz="1235" spc="-18" dirty="0">
                <a:latin typeface="Microsoft Sans Serif"/>
                <a:cs typeface="Microsoft Sans Serif"/>
              </a:rPr>
              <a:t>mismo </a:t>
            </a:r>
            <a:r>
              <a:rPr sz="1235" spc="-66" dirty="0">
                <a:latin typeface="Microsoft Sans Serif"/>
                <a:cs typeface="Microsoft Sans Serif"/>
              </a:rPr>
              <a:t>que </a:t>
            </a:r>
            <a:r>
              <a:rPr sz="1235" spc="-22" dirty="0">
                <a:latin typeface="Microsoft Sans Serif"/>
                <a:cs typeface="Microsoft Sans Serif"/>
              </a:rPr>
              <a:t>el de </a:t>
            </a:r>
            <a:r>
              <a:rPr sz="1235" dirty="0">
                <a:latin typeface="Microsoft Sans Serif"/>
                <a:cs typeface="Microsoft Sans Serif"/>
              </a:rPr>
              <a:t>una ración </a:t>
            </a:r>
            <a:r>
              <a:rPr sz="1235" spc="84" dirty="0">
                <a:latin typeface="Microsoft Sans Serif"/>
                <a:cs typeface="Microsoft Sans Serif"/>
              </a:rPr>
              <a:t>de </a:t>
            </a:r>
            <a:r>
              <a:rPr sz="1235" spc="53" dirty="0">
                <a:latin typeface="Microsoft Sans Serif"/>
                <a:cs typeface="Microsoft Sans Serif"/>
              </a:rPr>
              <a:t>los </a:t>
            </a:r>
            <a:r>
              <a:rPr sz="1235" dirty="0">
                <a:latin typeface="Microsoft Sans Serif"/>
                <a:cs typeface="Microsoft Sans Serif"/>
              </a:rPr>
              <a:t>alimentos de </a:t>
            </a:r>
            <a:r>
              <a:rPr sz="1235" spc="53" dirty="0">
                <a:latin typeface="Microsoft Sans Serif"/>
                <a:cs typeface="Microsoft Sans Serif"/>
              </a:rPr>
              <a:t>la derecha</a:t>
            </a:r>
            <a:r>
              <a:rPr sz="1235" spc="-9" dirty="0">
                <a:latin typeface="Microsoft Sans Serif"/>
                <a:cs typeface="Microsoft Sans Serif"/>
              </a:rPr>
              <a:t>.</a:t>
            </a:r>
            <a:endParaRPr sz="1235">
              <a:latin typeface="Microsoft Sans Serif"/>
              <a:cs typeface="Microsoft Sans Serif"/>
            </a:endParaRPr>
          </a:p>
        </p:txBody>
      </p:sp>
      <p:pic>
        <p:nvPicPr>
          <p:cNvPr id="18" name="object 18"/>
          <p:cNvPicPr/>
          <p:nvPr/>
        </p:nvPicPr>
        <p:blipFill>
          <a:blip r:embed="rId4" cstate="print"/>
          <a:stretch>
            <a:fillRect/>
          </a:stretch>
        </p:blipFill>
        <p:spPr>
          <a:xfrm>
            <a:off x="1049510" y="2077753"/>
            <a:ext cx="962209" cy="973556"/>
          </a:xfrm>
          <a:prstGeom prst="rect">
            <a:avLst/>
          </a:prstGeom>
        </p:spPr>
      </p:pic>
      <p:sp>
        <p:nvSpPr>
          <p:cNvPr id="19" name="object 19"/>
          <p:cNvSpPr txBox="1"/>
          <p:nvPr/>
        </p:nvSpPr>
        <p:spPr>
          <a:xfrm>
            <a:off x="2555501" y="1983863"/>
            <a:ext cx="449356" cy="921116"/>
          </a:xfrm>
          <a:prstGeom prst="rect">
            <a:avLst/>
          </a:prstGeom>
        </p:spPr>
        <p:txBody>
          <a:bodyPr vert="horz" wrap="square" lIns="0" tIns="11206" rIns="0" bIns="0" rtlCol="0">
            <a:spAutoFit/>
          </a:bodyPr>
          <a:lstStyle/>
          <a:p>
            <a:pPr marL="11206">
              <a:spcBef>
                <a:spcPts val="88"/>
              </a:spcBef>
            </a:pPr>
            <a:r>
              <a:rPr sz="5912" b="1" spc="-97" dirty="0">
                <a:latin typeface="Arial"/>
                <a:cs typeface="Arial"/>
              </a:rPr>
              <a:t>=</a:t>
            </a:r>
            <a:endParaRPr sz="5912">
              <a:latin typeface="Arial"/>
              <a:cs typeface="Arial"/>
            </a:endParaRPr>
          </a:p>
        </p:txBody>
      </p:sp>
      <p:grpSp>
        <p:nvGrpSpPr>
          <p:cNvPr id="20" name="object 20"/>
          <p:cNvGrpSpPr/>
          <p:nvPr/>
        </p:nvGrpSpPr>
        <p:grpSpPr>
          <a:xfrm>
            <a:off x="3712027" y="1933889"/>
            <a:ext cx="774887" cy="953060"/>
            <a:chOff x="4054563" y="2191740"/>
            <a:chExt cx="878205" cy="1080135"/>
          </a:xfrm>
        </p:grpSpPr>
        <p:pic>
          <p:nvPicPr>
            <p:cNvPr id="21" name="object 21"/>
            <p:cNvPicPr/>
            <p:nvPr/>
          </p:nvPicPr>
          <p:blipFill>
            <a:blip r:embed="rId5" cstate="print"/>
            <a:stretch>
              <a:fillRect/>
            </a:stretch>
          </p:blipFill>
          <p:spPr>
            <a:xfrm>
              <a:off x="4262234" y="2239352"/>
              <a:ext cx="267982" cy="267982"/>
            </a:xfrm>
            <a:prstGeom prst="rect">
              <a:avLst/>
            </a:prstGeom>
          </p:spPr>
        </p:pic>
        <p:pic>
          <p:nvPicPr>
            <p:cNvPr id="22" name="object 22"/>
            <p:cNvPicPr/>
            <p:nvPr/>
          </p:nvPicPr>
          <p:blipFill>
            <a:blip r:embed="rId6" cstate="print"/>
            <a:stretch>
              <a:fillRect/>
            </a:stretch>
          </p:blipFill>
          <p:spPr>
            <a:xfrm>
              <a:off x="4494149" y="2191740"/>
              <a:ext cx="332422" cy="315595"/>
            </a:xfrm>
            <a:prstGeom prst="rect">
              <a:avLst/>
            </a:prstGeom>
          </p:spPr>
        </p:pic>
        <p:pic>
          <p:nvPicPr>
            <p:cNvPr id="23" name="object 23"/>
            <p:cNvPicPr/>
            <p:nvPr/>
          </p:nvPicPr>
          <p:blipFill>
            <a:blip r:embed="rId7" cstate="print"/>
            <a:stretch>
              <a:fillRect/>
            </a:stretch>
          </p:blipFill>
          <p:spPr>
            <a:xfrm>
              <a:off x="4054563" y="2533116"/>
              <a:ext cx="877735" cy="738264"/>
            </a:xfrm>
            <a:prstGeom prst="rect">
              <a:avLst/>
            </a:prstGeom>
          </p:spPr>
        </p:pic>
      </p:grpSp>
      <p:grpSp>
        <p:nvGrpSpPr>
          <p:cNvPr id="24" name="object 24"/>
          <p:cNvGrpSpPr/>
          <p:nvPr/>
        </p:nvGrpSpPr>
        <p:grpSpPr>
          <a:xfrm>
            <a:off x="1075963" y="3820736"/>
            <a:ext cx="909357" cy="731184"/>
            <a:chOff x="1067024" y="4330167"/>
            <a:chExt cx="1030605" cy="828675"/>
          </a:xfrm>
        </p:grpSpPr>
        <p:sp>
          <p:nvSpPr>
            <p:cNvPr id="25" name="object 25"/>
            <p:cNvSpPr/>
            <p:nvPr/>
          </p:nvSpPr>
          <p:spPr>
            <a:xfrm>
              <a:off x="1067024" y="4594595"/>
              <a:ext cx="1030605" cy="564515"/>
            </a:xfrm>
            <a:custGeom>
              <a:avLst/>
              <a:gdLst/>
              <a:ahLst/>
              <a:cxnLst/>
              <a:rect l="l" t="t" r="r" b="b"/>
              <a:pathLst>
                <a:path w="1030605" h="564514">
                  <a:moveTo>
                    <a:pt x="0" y="0"/>
                  </a:moveTo>
                  <a:lnTo>
                    <a:pt x="0" y="335597"/>
                  </a:lnTo>
                  <a:lnTo>
                    <a:pt x="596" y="337324"/>
                  </a:lnTo>
                  <a:lnTo>
                    <a:pt x="1587" y="339013"/>
                  </a:lnTo>
                  <a:lnTo>
                    <a:pt x="4136" y="356873"/>
                  </a:lnTo>
                  <a:lnTo>
                    <a:pt x="23113" y="400672"/>
                  </a:lnTo>
                  <a:lnTo>
                    <a:pt x="50919" y="433030"/>
                  </a:lnTo>
                  <a:lnTo>
                    <a:pt x="84048" y="459397"/>
                  </a:lnTo>
                  <a:lnTo>
                    <a:pt x="117277" y="480019"/>
                  </a:lnTo>
                  <a:lnTo>
                    <a:pt x="151957" y="497332"/>
                  </a:lnTo>
                  <a:lnTo>
                    <a:pt x="187820" y="511853"/>
                  </a:lnTo>
                  <a:lnTo>
                    <a:pt x="224599" y="524103"/>
                  </a:lnTo>
                  <a:lnTo>
                    <a:pt x="273038" y="537314"/>
                  </a:lnTo>
                  <a:lnTo>
                    <a:pt x="321923" y="547723"/>
                  </a:lnTo>
                  <a:lnTo>
                    <a:pt x="371219" y="555455"/>
                  </a:lnTo>
                  <a:lnTo>
                    <a:pt x="420891" y="560634"/>
                  </a:lnTo>
                  <a:lnTo>
                    <a:pt x="470903" y="563384"/>
                  </a:lnTo>
                  <a:lnTo>
                    <a:pt x="513868" y="564141"/>
                  </a:lnTo>
                  <a:lnTo>
                    <a:pt x="556806" y="563521"/>
                  </a:lnTo>
                  <a:lnTo>
                    <a:pt x="599705" y="561277"/>
                  </a:lnTo>
                  <a:lnTo>
                    <a:pt x="642556" y="557161"/>
                  </a:lnTo>
                  <a:lnTo>
                    <a:pt x="696751" y="549410"/>
                  </a:lnTo>
                  <a:lnTo>
                    <a:pt x="750292" y="538827"/>
                  </a:lnTo>
                  <a:lnTo>
                    <a:pt x="803064" y="524813"/>
                  </a:lnTo>
                  <a:lnTo>
                    <a:pt x="854951" y="506768"/>
                  </a:lnTo>
                  <a:lnTo>
                    <a:pt x="921572" y="475111"/>
                  </a:lnTo>
                  <a:lnTo>
                    <a:pt x="981430" y="431177"/>
                  </a:lnTo>
                  <a:lnTo>
                    <a:pt x="1017706" y="382303"/>
                  </a:lnTo>
                  <a:lnTo>
                    <a:pt x="1030465" y="322351"/>
                  </a:lnTo>
                  <a:lnTo>
                    <a:pt x="1030516" y="3187"/>
                  </a:lnTo>
                  <a:lnTo>
                    <a:pt x="1028534" y="7035"/>
                  </a:lnTo>
                  <a:lnTo>
                    <a:pt x="1027620" y="10858"/>
                  </a:lnTo>
                  <a:lnTo>
                    <a:pt x="1026464" y="14592"/>
                  </a:lnTo>
                  <a:lnTo>
                    <a:pt x="1002323" y="58012"/>
                  </a:lnTo>
                  <a:lnTo>
                    <a:pt x="966266" y="91097"/>
                  </a:lnTo>
                  <a:lnTo>
                    <a:pt x="903090" y="128870"/>
                  </a:lnTo>
                  <a:lnTo>
                    <a:pt x="834732" y="155536"/>
                  </a:lnTo>
                  <a:lnTo>
                    <a:pt x="765424" y="175136"/>
                  </a:lnTo>
                  <a:lnTo>
                    <a:pt x="694639" y="187820"/>
                  </a:lnTo>
                  <a:lnTo>
                    <a:pt x="632560" y="195154"/>
                  </a:lnTo>
                  <a:lnTo>
                    <a:pt x="570357" y="200317"/>
                  </a:lnTo>
                  <a:lnTo>
                    <a:pt x="539147" y="201208"/>
                  </a:lnTo>
                  <a:lnTo>
                    <a:pt x="507892" y="201164"/>
                  </a:lnTo>
                  <a:lnTo>
                    <a:pt x="445389" y="199326"/>
                  </a:lnTo>
                  <a:lnTo>
                    <a:pt x="392447" y="195777"/>
                  </a:lnTo>
                  <a:lnTo>
                    <a:pt x="339883" y="189315"/>
                  </a:lnTo>
                  <a:lnTo>
                    <a:pt x="287730" y="179906"/>
                  </a:lnTo>
                  <a:lnTo>
                    <a:pt x="236016" y="167513"/>
                  </a:lnTo>
                  <a:lnTo>
                    <a:pt x="191148" y="154112"/>
                  </a:lnTo>
                  <a:lnTo>
                    <a:pt x="147491" y="137718"/>
                  </a:lnTo>
                  <a:lnTo>
                    <a:pt x="105482" y="117353"/>
                  </a:lnTo>
                  <a:lnTo>
                    <a:pt x="65557" y="92036"/>
                  </a:lnTo>
                  <a:lnTo>
                    <a:pt x="27074" y="56511"/>
                  </a:lnTo>
                  <a:lnTo>
                    <a:pt x="8013" y="21251"/>
                  </a:lnTo>
                  <a:lnTo>
                    <a:pt x="0" y="0"/>
                  </a:lnTo>
                  <a:close/>
                </a:path>
              </a:pathLst>
            </a:custGeom>
            <a:solidFill>
              <a:srgbClr val="1C75BC"/>
            </a:solidFill>
          </p:spPr>
          <p:txBody>
            <a:bodyPr wrap="square" lIns="0" tIns="0" rIns="0" bIns="0" rtlCol="0"/>
            <a:lstStyle/>
            <a:p>
              <a:endParaRPr sz="1588"/>
            </a:p>
          </p:txBody>
        </p:sp>
        <p:sp>
          <p:nvSpPr>
            <p:cNvPr id="26" name="object 26"/>
            <p:cNvSpPr/>
            <p:nvPr/>
          </p:nvSpPr>
          <p:spPr>
            <a:xfrm>
              <a:off x="1067024" y="4330167"/>
              <a:ext cx="1030605" cy="427990"/>
            </a:xfrm>
            <a:custGeom>
              <a:avLst/>
              <a:gdLst/>
              <a:ahLst/>
              <a:cxnLst/>
              <a:rect l="l" t="t" r="r" b="b"/>
              <a:pathLst>
                <a:path w="1030605" h="427989">
                  <a:moveTo>
                    <a:pt x="513003" y="0"/>
                  </a:moveTo>
                  <a:lnTo>
                    <a:pt x="461112" y="1052"/>
                  </a:lnTo>
                  <a:lnTo>
                    <a:pt x="409397" y="4314"/>
                  </a:lnTo>
                  <a:lnTo>
                    <a:pt x="357881" y="9977"/>
                  </a:lnTo>
                  <a:lnTo>
                    <a:pt x="306586" y="18233"/>
                  </a:lnTo>
                  <a:lnTo>
                    <a:pt x="255536" y="29274"/>
                  </a:lnTo>
                  <a:lnTo>
                    <a:pt x="206992" y="42529"/>
                  </a:lnTo>
                  <a:lnTo>
                    <a:pt x="159692" y="58998"/>
                  </a:lnTo>
                  <a:lnTo>
                    <a:pt x="114094" y="79830"/>
                  </a:lnTo>
                  <a:lnTo>
                    <a:pt x="70650" y="106172"/>
                  </a:lnTo>
                  <a:lnTo>
                    <a:pt x="38522" y="132592"/>
                  </a:lnTo>
                  <a:lnTo>
                    <a:pt x="13500" y="166116"/>
                  </a:lnTo>
                  <a:lnTo>
                    <a:pt x="0" y="201397"/>
                  </a:lnTo>
                  <a:lnTo>
                    <a:pt x="0" y="226949"/>
                  </a:lnTo>
                  <a:lnTo>
                    <a:pt x="26434" y="281484"/>
                  </a:lnTo>
                  <a:lnTo>
                    <a:pt x="63845" y="317052"/>
                  </a:lnTo>
                  <a:lnTo>
                    <a:pt x="123739" y="352841"/>
                  </a:lnTo>
                  <a:lnTo>
                    <a:pt x="163502" y="370224"/>
                  </a:lnTo>
                  <a:lnTo>
                    <a:pt x="204462" y="384465"/>
                  </a:lnTo>
                  <a:lnTo>
                    <a:pt x="246354" y="396253"/>
                  </a:lnTo>
                  <a:lnTo>
                    <a:pt x="298243" y="407911"/>
                  </a:lnTo>
                  <a:lnTo>
                    <a:pt x="350508" y="416660"/>
                  </a:lnTo>
                  <a:lnTo>
                    <a:pt x="403129" y="422712"/>
                  </a:lnTo>
                  <a:lnTo>
                    <a:pt x="456082" y="426276"/>
                  </a:lnTo>
                  <a:lnTo>
                    <a:pt x="505656" y="427601"/>
                  </a:lnTo>
                  <a:lnTo>
                    <a:pt x="555170" y="427035"/>
                  </a:lnTo>
                  <a:lnTo>
                    <a:pt x="604633" y="424483"/>
                  </a:lnTo>
                  <a:lnTo>
                    <a:pt x="654050" y="419850"/>
                  </a:lnTo>
                  <a:lnTo>
                    <a:pt x="727713" y="409072"/>
                  </a:lnTo>
                  <a:lnTo>
                    <a:pt x="800100" y="391884"/>
                  </a:lnTo>
                  <a:lnTo>
                    <a:pt x="849749" y="375555"/>
                  </a:lnTo>
                  <a:lnTo>
                    <a:pt x="898436" y="356388"/>
                  </a:lnTo>
                  <a:lnTo>
                    <a:pt x="954281" y="326203"/>
                  </a:lnTo>
                  <a:lnTo>
                    <a:pt x="1002258" y="283502"/>
                  </a:lnTo>
                  <a:lnTo>
                    <a:pt x="1022944" y="250573"/>
                  </a:lnTo>
                  <a:lnTo>
                    <a:pt x="1030392" y="216223"/>
                  </a:lnTo>
                  <a:lnTo>
                    <a:pt x="1024500" y="181613"/>
                  </a:lnTo>
                  <a:lnTo>
                    <a:pt x="1005166" y="147905"/>
                  </a:lnTo>
                  <a:lnTo>
                    <a:pt x="974278" y="116845"/>
                  </a:lnTo>
                  <a:lnTo>
                    <a:pt x="938466" y="92063"/>
                  </a:lnTo>
                  <a:lnTo>
                    <a:pt x="880087" y="62842"/>
                  </a:lnTo>
                  <a:lnTo>
                    <a:pt x="818756" y="41059"/>
                  </a:lnTo>
                  <a:lnTo>
                    <a:pt x="768815" y="27599"/>
                  </a:lnTo>
                  <a:lnTo>
                    <a:pt x="718432" y="17062"/>
                  </a:lnTo>
                  <a:lnTo>
                    <a:pt x="667648" y="9245"/>
                  </a:lnTo>
                  <a:lnTo>
                    <a:pt x="616506" y="3947"/>
                  </a:lnTo>
                  <a:lnTo>
                    <a:pt x="565048" y="966"/>
                  </a:lnTo>
                  <a:lnTo>
                    <a:pt x="513003" y="0"/>
                  </a:lnTo>
                  <a:close/>
                </a:path>
              </a:pathLst>
            </a:custGeom>
            <a:solidFill>
              <a:srgbClr val="27AAE1"/>
            </a:solidFill>
          </p:spPr>
          <p:txBody>
            <a:bodyPr wrap="square" lIns="0" tIns="0" rIns="0" bIns="0" rtlCol="0"/>
            <a:lstStyle/>
            <a:p>
              <a:endParaRPr sz="1588"/>
            </a:p>
          </p:txBody>
        </p:sp>
        <p:sp>
          <p:nvSpPr>
            <p:cNvPr id="27" name="object 27"/>
            <p:cNvSpPr/>
            <p:nvPr/>
          </p:nvSpPr>
          <p:spPr>
            <a:xfrm>
              <a:off x="1102117" y="4750094"/>
              <a:ext cx="295275" cy="300990"/>
            </a:xfrm>
            <a:custGeom>
              <a:avLst/>
              <a:gdLst/>
              <a:ahLst/>
              <a:cxnLst/>
              <a:rect l="l" t="t" r="r" b="b"/>
              <a:pathLst>
                <a:path w="295275" h="300989">
                  <a:moveTo>
                    <a:pt x="0" y="0"/>
                  </a:moveTo>
                  <a:lnTo>
                    <a:pt x="0" y="183794"/>
                  </a:lnTo>
                  <a:lnTo>
                    <a:pt x="195148" y="300888"/>
                  </a:lnTo>
                  <a:lnTo>
                    <a:pt x="143408" y="224332"/>
                  </a:lnTo>
                  <a:lnTo>
                    <a:pt x="195148" y="224332"/>
                  </a:lnTo>
                  <a:lnTo>
                    <a:pt x="147396" y="150444"/>
                  </a:lnTo>
                  <a:lnTo>
                    <a:pt x="268744" y="150444"/>
                  </a:lnTo>
                  <a:lnTo>
                    <a:pt x="195148" y="93738"/>
                  </a:lnTo>
                  <a:lnTo>
                    <a:pt x="294792" y="93738"/>
                  </a:lnTo>
                  <a:lnTo>
                    <a:pt x="0" y="0"/>
                  </a:lnTo>
                  <a:close/>
                </a:path>
              </a:pathLst>
            </a:custGeom>
            <a:solidFill>
              <a:srgbClr val="165A83"/>
            </a:solidFill>
          </p:spPr>
          <p:txBody>
            <a:bodyPr wrap="square" lIns="0" tIns="0" rIns="0" bIns="0" rtlCol="0"/>
            <a:lstStyle/>
            <a:p>
              <a:endParaRPr sz="1588"/>
            </a:p>
          </p:txBody>
        </p:sp>
      </p:grpSp>
      <p:sp>
        <p:nvSpPr>
          <p:cNvPr id="28" name="object 28"/>
          <p:cNvSpPr txBox="1"/>
          <p:nvPr/>
        </p:nvSpPr>
        <p:spPr>
          <a:xfrm>
            <a:off x="2555501" y="3603762"/>
            <a:ext cx="449356" cy="921116"/>
          </a:xfrm>
          <a:prstGeom prst="rect">
            <a:avLst/>
          </a:prstGeom>
        </p:spPr>
        <p:txBody>
          <a:bodyPr vert="horz" wrap="square" lIns="0" tIns="11206" rIns="0" bIns="0" rtlCol="0">
            <a:spAutoFit/>
          </a:bodyPr>
          <a:lstStyle/>
          <a:p>
            <a:pPr marL="11206">
              <a:spcBef>
                <a:spcPts val="88"/>
              </a:spcBef>
            </a:pPr>
            <a:r>
              <a:rPr sz="5912" b="1" spc="-97" dirty="0">
                <a:latin typeface="Arial"/>
                <a:cs typeface="Arial"/>
              </a:rPr>
              <a:t>=</a:t>
            </a:r>
            <a:endParaRPr sz="5912">
              <a:latin typeface="Arial"/>
              <a:cs typeface="Arial"/>
            </a:endParaRPr>
          </a:p>
        </p:txBody>
      </p:sp>
      <p:sp>
        <p:nvSpPr>
          <p:cNvPr id="29" name="object 29"/>
          <p:cNvSpPr txBox="1"/>
          <p:nvPr/>
        </p:nvSpPr>
        <p:spPr>
          <a:xfrm>
            <a:off x="2555501" y="5265631"/>
            <a:ext cx="449356" cy="921116"/>
          </a:xfrm>
          <a:prstGeom prst="rect">
            <a:avLst/>
          </a:prstGeom>
        </p:spPr>
        <p:txBody>
          <a:bodyPr vert="horz" wrap="square" lIns="0" tIns="11206" rIns="0" bIns="0" rtlCol="0">
            <a:spAutoFit/>
          </a:bodyPr>
          <a:lstStyle/>
          <a:p>
            <a:pPr marL="11206">
              <a:spcBef>
                <a:spcPts val="88"/>
              </a:spcBef>
            </a:pPr>
            <a:r>
              <a:rPr sz="5912" b="1" spc="-97" dirty="0">
                <a:latin typeface="Arial"/>
                <a:cs typeface="Arial"/>
              </a:rPr>
              <a:t>=</a:t>
            </a:r>
            <a:endParaRPr sz="5912">
              <a:latin typeface="Arial"/>
              <a:cs typeface="Arial"/>
            </a:endParaRPr>
          </a:p>
        </p:txBody>
      </p:sp>
      <p:pic>
        <p:nvPicPr>
          <p:cNvPr id="30" name="object 30"/>
          <p:cNvPicPr/>
          <p:nvPr/>
        </p:nvPicPr>
        <p:blipFill>
          <a:blip r:embed="rId8" cstate="print"/>
          <a:stretch>
            <a:fillRect/>
          </a:stretch>
        </p:blipFill>
        <p:spPr>
          <a:xfrm>
            <a:off x="5532433" y="2741060"/>
            <a:ext cx="798609" cy="55121"/>
          </a:xfrm>
          <a:prstGeom prst="rect">
            <a:avLst/>
          </a:prstGeom>
        </p:spPr>
      </p:pic>
      <p:pic>
        <p:nvPicPr>
          <p:cNvPr id="31" name="object 31"/>
          <p:cNvPicPr/>
          <p:nvPr/>
        </p:nvPicPr>
        <p:blipFill>
          <a:blip r:embed="rId9" cstate="print"/>
          <a:stretch>
            <a:fillRect/>
          </a:stretch>
        </p:blipFill>
        <p:spPr>
          <a:xfrm>
            <a:off x="5527548" y="2848658"/>
            <a:ext cx="798565" cy="55110"/>
          </a:xfrm>
          <a:prstGeom prst="rect">
            <a:avLst/>
          </a:prstGeom>
        </p:spPr>
      </p:pic>
      <p:pic>
        <p:nvPicPr>
          <p:cNvPr id="32" name="object 32"/>
          <p:cNvPicPr/>
          <p:nvPr/>
        </p:nvPicPr>
        <p:blipFill>
          <a:blip r:embed="rId10" cstate="print"/>
          <a:stretch>
            <a:fillRect/>
          </a:stretch>
        </p:blipFill>
        <p:spPr>
          <a:xfrm>
            <a:off x="5484641" y="1866048"/>
            <a:ext cx="898667" cy="720258"/>
          </a:xfrm>
          <a:prstGeom prst="rect">
            <a:avLst/>
          </a:prstGeom>
        </p:spPr>
      </p:pic>
      <p:pic>
        <p:nvPicPr>
          <p:cNvPr id="33" name="object 33"/>
          <p:cNvPicPr/>
          <p:nvPr/>
        </p:nvPicPr>
        <p:blipFill>
          <a:blip r:embed="rId11" cstate="print"/>
          <a:stretch>
            <a:fillRect/>
          </a:stretch>
        </p:blipFill>
        <p:spPr>
          <a:xfrm>
            <a:off x="7252626" y="2084003"/>
            <a:ext cx="765350" cy="768622"/>
          </a:xfrm>
          <a:prstGeom prst="rect">
            <a:avLst/>
          </a:prstGeom>
        </p:spPr>
      </p:pic>
      <p:pic>
        <p:nvPicPr>
          <p:cNvPr id="34" name="object 34"/>
          <p:cNvPicPr/>
          <p:nvPr/>
        </p:nvPicPr>
        <p:blipFill>
          <a:blip r:embed="rId12" cstate="print"/>
          <a:stretch>
            <a:fillRect/>
          </a:stretch>
        </p:blipFill>
        <p:spPr>
          <a:xfrm>
            <a:off x="7110276" y="3804986"/>
            <a:ext cx="1036303" cy="566430"/>
          </a:xfrm>
          <a:prstGeom prst="rect">
            <a:avLst/>
          </a:prstGeom>
        </p:spPr>
      </p:pic>
      <p:grpSp>
        <p:nvGrpSpPr>
          <p:cNvPr id="35" name="object 35"/>
          <p:cNvGrpSpPr/>
          <p:nvPr/>
        </p:nvGrpSpPr>
        <p:grpSpPr>
          <a:xfrm>
            <a:off x="5461985" y="3903088"/>
            <a:ext cx="744071" cy="479051"/>
            <a:chOff x="6037850" y="4423499"/>
            <a:chExt cx="843280" cy="542925"/>
          </a:xfrm>
        </p:grpSpPr>
        <p:pic>
          <p:nvPicPr>
            <p:cNvPr id="36" name="object 36"/>
            <p:cNvPicPr/>
            <p:nvPr/>
          </p:nvPicPr>
          <p:blipFill>
            <a:blip r:embed="rId13" cstate="print"/>
            <a:stretch>
              <a:fillRect/>
            </a:stretch>
          </p:blipFill>
          <p:spPr>
            <a:xfrm>
              <a:off x="6037850" y="4423499"/>
              <a:ext cx="506674" cy="476066"/>
            </a:xfrm>
            <a:prstGeom prst="rect">
              <a:avLst/>
            </a:prstGeom>
          </p:spPr>
        </p:pic>
        <p:pic>
          <p:nvPicPr>
            <p:cNvPr id="37" name="object 37"/>
            <p:cNvPicPr/>
            <p:nvPr/>
          </p:nvPicPr>
          <p:blipFill>
            <a:blip r:embed="rId14" cstate="print"/>
            <a:stretch>
              <a:fillRect/>
            </a:stretch>
          </p:blipFill>
          <p:spPr>
            <a:xfrm>
              <a:off x="6484430" y="4747695"/>
              <a:ext cx="152768" cy="218516"/>
            </a:xfrm>
            <a:prstGeom prst="rect">
              <a:avLst/>
            </a:prstGeom>
          </p:spPr>
        </p:pic>
        <p:pic>
          <p:nvPicPr>
            <p:cNvPr id="38" name="object 38"/>
            <p:cNvPicPr/>
            <p:nvPr/>
          </p:nvPicPr>
          <p:blipFill>
            <a:blip r:embed="rId15" cstate="print"/>
            <a:stretch>
              <a:fillRect/>
            </a:stretch>
          </p:blipFill>
          <p:spPr>
            <a:xfrm>
              <a:off x="6596189" y="4825924"/>
              <a:ext cx="29768" cy="54482"/>
            </a:xfrm>
            <a:prstGeom prst="rect">
              <a:avLst/>
            </a:prstGeom>
          </p:spPr>
        </p:pic>
        <p:pic>
          <p:nvPicPr>
            <p:cNvPr id="39" name="object 39"/>
            <p:cNvPicPr/>
            <p:nvPr/>
          </p:nvPicPr>
          <p:blipFill>
            <a:blip r:embed="rId16" cstate="print"/>
            <a:stretch>
              <a:fillRect/>
            </a:stretch>
          </p:blipFill>
          <p:spPr>
            <a:xfrm>
              <a:off x="6662591" y="4622382"/>
              <a:ext cx="218516" cy="152768"/>
            </a:xfrm>
            <a:prstGeom prst="rect">
              <a:avLst/>
            </a:prstGeom>
          </p:spPr>
        </p:pic>
        <p:pic>
          <p:nvPicPr>
            <p:cNvPr id="40" name="object 40"/>
            <p:cNvPicPr/>
            <p:nvPr/>
          </p:nvPicPr>
          <p:blipFill>
            <a:blip r:embed="rId17" cstate="print"/>
            <a:stretch>
              <a:fillRect/>
            </a:stretch>
          </p:blipFill>
          <p:spPr>
            <a:xfrm>
              <a:off x="6748398" y="4734141"/>
              <a:ext cx="54482" cy="29768"/>
            </a:xfrm>
            <a:prstGeom prst="rect">
              <a:avLst/>
            </a:prstGeom>
          </p:spPr>
        </p:pic>
      </p:grpSp>
      <p:pic>
        <p:nvPicPr>
          <p:cNvPr id="41" name="object 41"/>
          <p:cNvPicPr/>
          <p:nvPr/>
        </p:nvPicPr>
        <p:blipFill>
          <a:blip r:embed="rId18" cstate="print"/>
          <a:stretch>
            <a:fillRect/>
          </a:stretch>
        </p:blipFill>
        <p:spPr>
          <a:xfrm>
            <a:off x="3889394" y="5422242"/>
            <a:ext cx="496417" cy="447684"/>
          </a:xfrm>
          <a:prstGeom prst="rect">
            <a:avLst/>
          </a:prstGeom>
        </p:spPr>
      </p:pic>
      <p:grpSp>
        <p:nvGrpSpPr>
          <p:cNvPr id="42" name="object 42"/>
          <p:cNvGrpSpPr/>
          <p:nvPr/>
        </p:nvGrpSpPr>
        <p:grpSpPr>
          <a:xfrm>
            <a:off x="6057276" y="4267882"/>
            <a:ext cx="193301" cy="135031"/>
            <a:chOff x="6712512" y="4836933"/>
            <a:chExt cx="219075" cy="153035"/>
          </a:xfrm>
        </p:grpSpPr>
        <p:pic>
          <p:nvPicPr>
            <p:cNvPr id="43" name="object 43"/>
            <p:cNvPicPr/>
            <p:nvPr/>
          </p:nvPicPr>
          <p:blipFill>
            <a:blip r:embed="rId19" cstate="print"/>
            <a:stretch>
              <a:fillRect/>
            </a:stretch>
          </p:blipFill>
          <p:spPr>
            <a:xfrm>
              <a:off x="6712512" y="4836933"/>
              <a:ext cx="218516" cy="152768"/>
            </a:xfrm>
            <a:prstGeom prst="rect">
              <a:avLst/>
            </a:prstGeom>
          </p:spPr>
        </p:pic>
        <p:pic>
          <p:nvPicPr>
            <p:cNvPr id="44" name="object 44"/>
            <p:cNvPicPr/>
            <p:nvPr/>
          </p:nvPicPr>
          <p:blipFill>
            <a:blip r:embed="rId20" cstate="print"/>
            <a:stretch>
              <a:fillRect/>
            </a:stretch>
          </p:blipFill>
          <p:spPr>
            <a:xfrm>
              <a:off x="6790740" y="4848174"/>
              <a:ext cx="54482" cy="29756"/>
            </a:xfrm>
            <a:prstGeom prst="rect">
              <a:avLst/>
            </a:prstGeom>
          </p:spPr>
        </p:pic>
      </p:grpSp>
      <p:sp>
        <p:nvSpPr>
          <p:cNvPr id="45" name="object 45"/>
          <p:cNvSpPr txBox="1"/>
          <p:nvPr/>
        </p:nvSpPr>
        <p:spPr>
          <a:xfrm>
            <a:off x="5500672" y="2959843"/>
            <a:ext cx="892549" cy="316271"/>
          </a:xfrm>
          <a:prstGeom prst="rect">
            <a:avLst/>
          </a:prstGeom>
        </p:spPr>
        <p:txBody>
          <a:bodyPr vert="horz" wrap="square" lIns="0" tIns="11206" rIns="0" bIns="0" rtlCol="0">
            <a:spAutoFit/>
          </a:bodyPr>
          <a:lstStyle/>
          <a:p>
            <a:pPr marL="223569" marR="4483" indent="-212923">
              <a:lnSpc>
                <a:spcPct val="106100"/>
              </a:lnSpc>
              <a:spcBef>
                <a:spcPts val="88"/>
              </a:spcBef>
            </a:pPr>
            <a:r>
              <a:rPr sz="971" dirty="0">
                <a:latin typeface="Microsoft Sans Serif"/>
                <a:cs typeface="Microsoft Sans Serif"/>
              </a:rPr>
              <a:t>1 ración </a:t>
            </a:r>
            <a:r>
              <a:rPr sz="971" spc="53" dirty="0">
                <a:latin typeface="Microsoft Sans Serif"/>
                <a:cs typeface="Microsoft Sans Serif"/>
              </a:rPr>
              <a:t>de </a:t>
            </a:r>
            <a:r>
              <a:rPr sz="971" spc="-18" dirty="0">
                <a:latin typeface="Microsoft Sans Serif"/>
                <a:cs typeface="Microsoft Sans Serif"/>
              </a:rPr>
              <a:t>arroz </a:t>
            </a:r>
            <a:r>
              <a:rPr sz="971" dirty="0">
                <a:latin typeface="Microsoft Sans Serif"/>
                <a:cs typeface="Microsoft Sans Serif"/>
              </a:rPr>
              <a:t>o </a:t>
            </a:r>
            <a:r>
              <a:rPr sz="971" spc="-9" dirty="0">
                <a:latin typeface="Microsoft Sans Serif"/>
                <a:cs typeface="Microsoft Sans Serif"/>
              </a:rPr>
              <a:t>pasta</a:t>
            </a:r>
            <a:endParaRPr sz="971">
              <a:latin typeface="Microsoft Sans Serif"/>
              <a:cs typeface="Microsoft Sans Serif"/>
            </a:endParaRPr>
          </a:p>
        </p:txBody>
      </p:sp>
      <p:sp>
        <p:nvSpPr>
          <p:cNvPr id="46" name="object 46"/>
          <p:cNvSpPr txBox="1"/>
          <p:nvPr/>
        </p:nvSpPr>
        <p:spPr>
          <a:xfrm>
            <a:off x="3663166" y="2968841"/>
            <a:ext cx="932329"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 ración </a:t>
            </a:r>
            <a:r>
              <a:rPr sz="971" spc="53" dirty="0">
                <a:latin typeface="Microsoft Sans Serif"/>
                <a:cs typeface="Microsoft Sans Serif"/>
              </a:rPr>
              <a:t>de </a:t>
            </a:r>
            <a:r>
              <a:rPr sz="971" spc="40" dirty="0">
                <a:latin typeface="Microsoft Sans Serif"/>
                <a:cs typeface="Microsoft Sans Serif"/>
              </a:rPr>
              <a:t>fruta</a:t>
            </a:r>
            <a:endParaRPr sz="971">
              <a:latin typeface="Microsoft Sans Serif"/>
              <a:cs typeface="Microsoft Sans Serif"/>
            </a:endParaRPr>
          </a:p>
        </p:txBody>
      </p:sp>
      <p:sp>
        <p:nvSpPr>
          <p:cNvPr id="47" name="object 47"/>
          <p:cNvSpPr txBox="1"/>
          <p:nvPr/>
        </p:nvSpPr>
        <p:spPr>
          <a:xfrm>
            <a:off x="7315499" y="2915467"/>
            <a:ext cx="664509" cy="316271"/>
          </a:xfrm>
          <a:prstGeom prst="rect">
            <a:avLst/>
          </a:prstGeom>
        </p:spPr>
        <p:txBody>
          <a:bodyPr vert="horz" wrap="square" lIns="0" tIns="11206" rIns="0" bIns="0" rtlCol="0">
            <a:spAutoFit/>
          </a:bodyPr>
          <a:lstStyle/>
          <a:p>
            <a:pPr marL="32499" marR="4483" indent="-21853">
              <a:lnSpc>
                <a:spcPct val="106100"/>
              </a:lnSpc>
              <a:spcBef>
                <a:spcPts val="88"/>
              </a:spcBef>
            </a:pPr>
            <a:r>
              <a:rPr sz="971" dirty="0">
                <a:latin typeface="Microsoft Sans Serif"/>
                <a:cs typeface="Microsoft Sans Serif"/>
              </a:rPr>
              <a:t>1 ración </a:t>
            </a:r>
            <a:r>
              <a:rPr sz="971" spc="22" dirty="0">
                <a:latin typeface="Microsoft Sans Serif"/>
                <a:cs typeface="Microsoft Sans Serif"/>
              </a:rPr>
              <a:t>de </a:t>
            </a:r>
            <a:r>
              <a:rPr sz="971" spc="-9" dirty="0">
                <a:latin typeface="Microsoft Sans Serif"/>
                <a:cs typeface="Microsoft Sans Serif"/>
              </a:rPr>
              <a:t>verduras</a:t>
            </a:r>
            <a:endParaRPr sz="971">
              <a:latin typeface="Microsoft Sans Serif"/>
              <a:cs typeface="Microsoft Sans Serif"/>
            </a:endParaRPr>
          </a:p>
        </p:txBody>
      </p:sp>
      <p:sp>
        <p:nvSpPr>
          <p:cNvPr id="48" name="object 48"/>
          <p:cNvSpPr txBox="1"/>
          <p:nvPr/>
        </p:nvSpPr>
        <p:spPr>
          <a:xfrm>
            <a:off x="3622858" y="4546382"/>
            <a:ext cx="1013012"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 porción </a:t>
            </a:r>
            <a:r>
              <a:rPr sz="971" spc="53" dirty="0">
                <a:latin typeface="Microsoft Sans Serif"/>
                <a:cs typeface="Microsoft Sans Serif"/>
              </a:rPr>
              <a:t>de </a:t>
            </a:r>
            <a:r>
              <a:rPr sz="971" spc="-9" dirty="0">
                <a:latin typeface="Microsoft Sans Serif"/>
                <a:cs typeface="Microsoft Sans Serif"/>
              </a:rPr>
              <a:t>pan</a:t>
            </a:r>
            <a:endParaRPr sz="971">
              <a:latin typeface="Microsoft Sans Serif"/>
              <a:cs typeface="Microsoft Sans Serif"/>
            </a:endParaRPr>
          </a:p>
        </p:txBody>
      </p:sp>
      <p:sp>
        <p:nvSpPr>
          <p:cNvPr id="49" name="object 49"/>
          <p:cNvSpPr txBox="1"/>
          <p:nvPr/>
        </p:nvSpPr>
        <p:spPr>
          <a:xfrm>
            <a:off x="7159323" y="4512977"/>
            <a:ext cx="977153"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 ración </a:t>
            </a:r>
            <a:r>
              <a:rPr sz="971" spc="53" dirty="0">
                <a:latin typeface="Microsoft Sans Serif"/>
                <a:cs typeface="Microsoft Sans Serif"/>
              </a:rPr>
              <a:t>de </a:t>
            </a:r>
            <a:r>
              <a:rPr sz="971" spc="-18" dirty="0">
                <a:latin typeface="Microsoft Sans Serif"/>
                <a:cs typeface="Microsoft Sans Serif"/>
              </a:rPr>
              <a:t>carne</a:t>
            </a:r>
            <a:endParaRPr sz="971">
              <a:latin typeface="Microsoft Sans Serif"/>
              <a:cs typeface="Microsoft Sans Serif"/>
            </a:endParaRPr>
          </a:p>
        </p:txBody>
      </p:sp>
      <p:sp>
        <p:nvSpPr>
          <p:cNvPr id="50" name="object 50"/>
          <p:cNvSpPr txBox="1"/>
          <p:nvPr/>
        </p:nvSpPr>
        <p:spPr>
          <a:xfrm>
            <a:off x="3591796" y="5988826"/>
            <a:ext cx="1075204"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 porción </a:t>
            </a:r>
            <a:r>
              <a:rPr sz="971" spc="53" dirty="0">
                <a:latin typeface="Microsoft Sans Serif"/>
                <a:cs typeface="Microsoft Sans Serif"/>
              </a:rPr>
              <a:t>de </a:t>
            </a:r>
            <a:r>
              <a:rPr sz="971" spc="-9" dirty="0">
                <a:latin typeface="Microsoft Sans Serif"/>
                <a:cs typeface="Microsoft Sans Serif"/>
              </a:rPr>
              <a:t>queso</a:t>
            </a:r>
            <a:endParaRPr sz="971">
              <a:latin typeface="Microsoft Sans Serif"/>
              <a:cs typeface="Microsoft Sans Serif"/>
            </a:endParaRPr>
          </a:p>
        </p:txBody>
      </p:sp>
      <p:sp>
        <p:nvSpPr>
          <p:cNvPr id="51" name="object 51"/>
          <p:cNvSpPr txBox="1"/>
          <p:nvPr/>
        </p:nvSpPr>
        <p:spPr>
          <a:xfrm>
            <a:off x="5391954" y="4479203"/>
            <a:ext cx="1018054"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 ración </a:t>
            </a:r>
            <a:r>
              <a:rPr sz="971" spc="53" dirty="0">
                <a:latin typeface="Microsoft Sans Serif"/>
                <a:cs typeface="Microsoft Sans Serif"/>
              </a:rPr>
              <a:t>de </a:t>
            </a:r>
            <a:r>
              <a:rPr sz="971" spc="-9" dirty="0">
                <a:latin typeface="Microsoft Sans Serif"/>
                <a:cs typeface="Microsoft Sans Serif"/>
              </a:rPr>
              <a:t>judías</a:t>
            </a:r>
            <a:endParaRPr sz="971">
              <a:latin typeface="Microsoft Sans Serif"/>
              <a:cs typeface="Microsoft Sans Serif"/>
            </a:endParaRPr>
          </a:p>
        </p:txBody>
      </p:sp>
      <p:sp>
        <p:nvSpPr>
          <p:cNvPr id="52" name="object 52"/>
          <p:cNvSpPr/>
          <p:nvPr/>
        </p:nvSpPr>
        <p:spPr>
          <a:xfrm>
            <a:off x="1009263" y="3446497"/>
            <a:ext cx="7281022" cy="0"/>
          </a:xfrm>
          <a:custGeom>
            <a:avLst/>
            <a:gdLst/>
            <a:ahLst/>
            <a:cxnLst/>
            <a:rect l="l" t="t" r="r" b="b"/>
            <a:pathLst>
              <a:path w="8251825">
                <a:moveTo>
                  <a:pt x="0" y="0"/>
                </a:moveTo>
                <a:lnTo>
                  <a:pt x="8251621" y="0"/>
                </a:lnTo>
              </a:path>
            </a:pathLst>
          </a:custGeom>
          <a:ln w="12700">
            <a:solidFill>
              <a:srgbClr val="EC008C"/>
            </a:solidFill>
          </a:ln>
        </p:spPr>
        <p:txBody>
          <a:bodyPr wrap="square" lIns="0" tIns="0" rIns="0" bIns="0" rtlCol="0"/>
          <a:lstStyle/>
          <a:p>
            <a:endParaRPr sz="1588"/>
          </a:p>
        </p:txBody>
      </p:sp>
      <p:sp>
        <p:nvSpPr>
          <p:cNvPr id="53" name="object 53"/>
          <p:cNvSpPr/>
          <p:nvPr/>
        </p:nvSpPr>
        <p:spPr>
          <a:xfrm>
            <a:off x="1009263" y="5031310"/>
            <a:ext cx="7281022" cy="0"/>
          </a:xfrm>
          <a:custGeom>
            <a:avLst/>
            <a:gdLst/>
            <a:ahLst/>
            <a:cxnLst/>
            <a:rect l="l" t="t" r="r" b="b"/>
            <a:pathLst>
              <a:path w="8251825">
                <a:moveTo>
                  <a:pt x="0" y="0"/>
                </a:moveTo>
                <a:lnTo>
                  <a:pt x="8251621" y="0"/>
                </a:lnTo>
              </a:path>
            </a:pathLst>
          </a:custGeom>
          <a:ln w="12700">
            <a:solidFill>
              <a:srgbClr val="EC008C"/>
            </a:solidFill>
          </a:ln>
        </p:spPr>
        <p:txBody>
          <a:bodyPr wrap="square" lIns="0" tIns="0" rIns="0" bIns="0" rtlCol="0"/>
          <a:lstStyle/>
          <a:p>
            <a:endParaRPr sz="1588"/>
          </a:p>
        </p:txBody>
      </p:sp>
      <p:sp>
        <p:nvSpPr>
          <p:cNvPr id="54" name="object 54"/>
          <p:cNvSpPr txBox="1"/>
          <p:nvPr/>
        </p:nvSpPr>
        <p:spPr>
          <a:xfrm>
            <a:off x="1293223" y="3075768"/>
            <a:ext cx="475129" cy="160715"/>
          </a:xfrm>
          <a:prstGeom prst="rect">
            <a:avLst/>
          </a:prstGeom>
        </p:spPr>
        <p:txBody>
          <a:bodyPr vert="horz" wrap="square" lIns="0" tIns="11206" rIns="0" bIns="0" rtlCol="0">
            <a:spAutoFit/>
          </a:bodyPr>
          <a:lstStyle/>
          <a:p>
            <a:pPr marL="11206">
              <a:spcBef>
                <a:spcPts val="88"/>
              </a:spcBef>
            </a:pPr>
            <a:r>
              <a:rPr sz="971" spc="-9" dirty="0">
                <a:latin typeface="Microsoft Sans Serif"/>
                <a:cs typeface="Microsoft Sans Serif"/>
              </a:rPr>
              <a:t>béisbol</a:t>
            </a:r>
            <a:endParaRPr sz="971">
              <a:latin typeface="Microsoft Sans Serif"/>
              <a:cs typeface="Microsoft Sans Serif"/>
            </a:endParaRPr>
          </a:p>
        </p:txBody>
      </p:sp>
      <p:sp>
        <p:nvSpPr>
          <p:cNvPr id="55" name="object 55"/>
          <p:cNvSpPr txBox="1"/>
          <p:nvPr/>
        </p:nvSpPr>
        <p:spPr>
          <a:xfrm>
            <a:off x="1183642" y="4647886"/>
            <a:ext cx="694204" cy="160715"/>
          </a:xfrm>
          <a:prstGeom prst="rect">
            <a:avLst/>
          </a:prstGeom>
        </p:spPr>
        <p:txBody>
          <a:bodyPr vert="horz" wrap="square" lIns="0" tIns="11206" rIns="0" bIns="0" rtlCol="0">
            <a:spAutoFit/>
          </a:bodyPr>
          <a:lstStyle/>
          <a:p>
            <a:pPr marL="11206">
              <a:spcBef>
                <a:spcPts val="88"/>
              </a:spcBef>
            </a:pPr>
            <a:r>
              <a:rPr sz="971" spc="-18" dirty="0">
                <a:latin typeface="Microsoft Sans Serif"/>
                <a:cs typeface="Microsoft Sans Serif"/>
              </a:rPr>
              <a:t>disco de hockey</a:t>
            </a:r>
            <a:endParaRPr sz="971">
              <a:latin typeface="Microsoft Sans Serif"/>
              <a:cs typeface="Microsoft Sans Serif"/>
            </a:endParaRPr>
          </a:p>
        </p:txBody>
      </p:sp>
      <p:sp>
        <p:nvSpPr>
          <p:cNvPr id="56" name="object 56"/>
          <p:cNvSpPr txBox="1"/>
          <p:nvPr/>
        </p:nvSpPr>
        <p:spPr>
          <a:xfrm>
            <a:off x="1296551" y="6169342"/>
            <a:ext cx="468406" cy="160715"/>
          </a:xfrm>
          <a:prstGeom prst="rect">
            <a:avLst/>
          </a:prstGeom>
        </p:spPr>
        <p:txBody>
          <a:bodyPr vert="horz" wrap="square" lIns="0" tIns="11206" rIns="0" bIns="0" rtlCol="0">
            <a:spAutoFit/>
          </a:bodyPr>
          <a:lstStyle/>
          <a:p>
            <a:pPr marL="11206">
              <a:spcBef>
                <a:spcPts val="88"/>
              </a:spcBef>
            </a:pPr>
            <a:r>
              <a:rPr sz="971" spc="-18" dirty="0">
                <a:latin typeface="Microsoft Sans Serif"/>
                <a:cs typeface="Microsoft Sans Serif"/>
              </a:rPr>
              <a:t>pelota de </a:t>
            </a:r>
            <a:r>
              <a:rPr sz="971" dirty="0">
                <a:latin typeface="Microsoft Sans Serif"/>
                <a:cs typeface="Microsoft Sans Serif"/>
              </a:rPr>
              <a:t>golf</a:t>
            </a:r>
            <a:endParaRPr sz="971">
              <a:latin typeface="Microsoft Sans Serif"/>
              <a:cs typeface="Microsoft Sans Serif"/>
            </a:endParaRPr>
          </a:p>
        </p:txBody>
      </p:sp>
      <p:sp>
        <p:nvSpPr>
          <p:cNvPr id="57" name="object 57"/>
          <p:cNvSpPr txBox="1"/>
          <p:nvPr/>
        </p:nvSpPr>
        <p:spPr>
          <a:xfrm>
            <a:off x="5480032" y="6001209"/>
            <a:ext cx="933450"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 ración </a:t>
            </a:r>
            <a:r>
              <a:rPr sz="971" spc="53" dirty="0">
                <a:latin typeface="Microsoft Sans Serif"/>
                <a:cs typeface="Microsoft Sans Serif"/>
              </a:rPr>
              <a:t>de </a:t>
            </a:r>
            <a:r>
              <a:rPr sz="971" spc="-18" dirty="0">
                <a:latin typeface="Microsoft Sans Serif"/>
                <a:cs typeface="Microsoft Sans Serif"/>
              </a:rPr>
              <a:t>frutos secos</a:t>
            </a:r>
            <a:endParaRPr sz="971">
              <a:latin typeface="Microsoft Sans Serif"/>
              <a:cs typeface="Microsoft Sans Serif"/>
            </a:endParaRPr>
          </a:p>
        </p:txBody>
      </p:sp>
      <p:grpSp>
        <p:nvGrpSpPr>
          <p:cNvPr id="58" name="object 58"/>
          <p:cNvGrpSpPr/>
          <p:nvPr/>
        </p:nvGrpSpPr>
        <p:grpSpPr>
          <a:xfrm>
            <a:off x="5600216" y="5337335"/>
            <a:ext cx="619685" cy="504825"/>
            <a:chOff x="6194511" y="6048979"/>
            <a:chExt cx="702310" cy="572135"/>
          </a:xfrm>
        </p:grpSpPr>
        <p:pic>
          <p:nvPicPr>
            <p:cNvPr id="59" name="object 59"/>
            <p:cNvPicPr/>
            <p:nvPr/>
          </p:nvPicPr>
          <p:blipFill>
            <a:blip r:embed="rId21" cstate="print"/>
            <a:stretch>
              <a:fillRect/>
            </a:stretch>
          </p:blipFill>
          <p:spPr>
            <a:xfrm>
              <a:off x="6594676" y="6048979"/>
              <a:ext cx="244373" cy="225323"/>
            </a:xfrm>
            <a:prstGeom prst="rect">
              <a:avLst/>
            </a:prstGeom>
          </p:spPr>
        </p:pic>
        <p:sp>
          <p:nvSpPr>
            <p:cNvPr id="60" name="object 60"/>
            <p:cNvSpPr/>
            <p:nvPr/>
          </p:nvSpPr>
          <p:spPr>
            <a:xfrm>
              <a:off x="6391554" y="6284022"/>
              <a:ext cx="309245" cy="144145"/>
            </a:xfrm>
            <a:custGeom>
              <a:avLst/>
              <a:gdLst/>
              <a:ahLst/>
              <a:cxnLst/>
              <a:rect l="l" t="t" r="r" b="b"/>
              <a:pathLst>
                <a:path w="309245" h="144145">
                  <a:moveTo>
                    <a:pt x="141777" y="0"/>
                  </a:moveTo>
                  <a:lnTo>
                    <a:pt x="90126" y="9541"/>
                  </a:lnTo>
                  <a:lnTo>
                    <a:pt x="38493" y="26626"/>
                  </a:lnTo>
                  <a:lnTo>
                    <a:pt x="2742" y="49102"/>
                  </a:lnTo>
                  <a:lnTo>
                    <a:pt x="0" y="55912"/>
                  </a:lnTo>
                  <a:lnTo>
                    <a:pt x="38717" y="86009"/>
                  </a:lnTo>
                  <a:lnTo>
                    <a:pt x="79072" y="111122"/>
                  </a:lnTo>
                  <a:lnTo>
                    <a:pt x="121808" y="130004"/>
                  </a:lnTo>
                  <a:lnTo>
                    <a:pt x="167665" y="141405"/>
                  </a:lnTo>
                  <a:lnTo>
                    <a:pt x="217385" y="144075"/>
                  </a:lnTo>
                  <a:lnTo>
                    <a:pt x="230158" y="143189"/>
                  </a:lnTo>
                  <a:lnTo>
                    <a:pt x="285256" y="119393"/>
                  </a:lnTo>
                  <a:lnTo>
                    <a:pt x="308736" y="74943"/>
                  </a:lnTo>
                  <a:lnTo>
                    <a:pt x="303745" y="52331"/>
                  </a:lnTo>
                  <a:lnTo>
                    <a:pt x="242861" y="12887"/>
                  </a:lnTo>
                  <a:lnTo>
                    <a:pt x="192878" y="337"/>
                  </a:lnTo>
                  <a:lnTo>
                    <a:pt x="141777" y="0"/>
                  </a:lnTo>
                  <a:close/>
                </a:path>
              </a:pathLst>
            </a:custGeom>
            <a:solidFill>
              <a:srgbClr val="A97B50"/>
            </a:solidFill>
          </p:spPr>
          <p:txBody>
            <a:bodyPr wrap="square" lIns="0" tIns="0" rIns="0" bIns="0" rtlCol="0"/>
            <a:lstStyle/>
            <a:p>
              <a:endParaRPr sz="1588"/>
            </a:p>
          </p:txBody>
        </p:sp>
        <p:sp>
          <p:nvSpPr>
            <p:cNvPr id="61" name="object 61"/>
            <p:cNvSpPr/>
            <p:nvPr/>
          </p:nvSpPr>
          <p:spPr>
            <a:xfrm>
              <a:off x="6391554" y="6336945"/>
              <a:ext cx="306070" cy="91440"/>
            </a:xfrm>
            <a:custGeom>
              <a:avLst/>
              <a:gdLst/>
              <a:ahLst/>
              <a:cxnLst/>
              <a:rect l="l" t="t" r="r" b="b"/>
              <a:pathLst>
                <a:path w="306070" h="91439">
                  <a:moveTo>
                    <a:pt x="1203" y="0"/>
                  </a:moveTo>
                  <a:lnTo>
                    <a:pt x="38717" y="33085"/>
                  </a:lnTo>
                  <a:lnTo>
                    <a:pt x="79072" y="58199"/>
                  </a:lnTo>
                  <a:lnTo>
                    <a:pt x="121808" y="77081"/>
                  </a:lnTo>
                  <a:lnTo>
                    <a:pt x="167665" y="88482"/>
                  </a:lnTo>
                  <a:lnTo>
                    <a:pt x="217385" y="91152"/>
                  </a:lnTo>
                  <a:lnTo>
                    <a:pt x="230158" y="90266"/>
                  </a:lnTo>
                  <a:lnTo>
                    <a:pt x="285256" y="66469"/>
                  </a:lnTo>
                  <a:lnTo>
                    <a:pt x="305840" y="30761"/>
                  </a:lnTo>
                  <a:lnTo>
                    <a:pt x="1203" y="0"/>
                  </a:lnTo>
                  <a:close/>
                </a:path>
              </a:pathLst>
            </a:custGeom>
            <a:solidFill>
              <a:srgbClr val="E3A060"/>
            </a:solidFill>
          </p:spPr>
          <p:txBody>
            <a:bodyPr wrap="square" lIns="0" tIns="0" rIns="0" bIns="0" rtlCol="0"/>
            <a:lstStyle/>
            <a:p>
              <a:endParaRPr sz="1588"/>
            </a:p>
          </p:txBody>
        </p:sp>
        <p:pic>
          <p:nvPicPr>
            <p:cNvPr id="62" name="object 62"/>
            <p:cNvPicPr/>
            <p:nvPr/>
          </p:nvPicPr>
          <p:blipFill>
            <a:blip r:embed="rId22" cstate="print"/>
            <a:stretch>
              <a:fillRect/>
            </a:stretch>
          </p:blipFill>
          <p:spPr>
            <a:xfrm>
              <a:off x="6194511" y="6233978"/>
              <a:ext cx="179489" cy="208271"/>
            </a:xfrm>
            <a:prstGeom prst="rect">
              <a:avLst/>
            </a:prstGeom>
          </p:spPr>
        </p:pic>
        <p:sp>
          <p:nvSpPr>
            <p:cNvPr id="63" name="object 63"/>
            <p:cNvSpPr/>
            <p:nvPr/>
          </p:nvSpPr>
          <p:spPr>
            <a:xfrm>
              <a:off x="6745823" y="6248132"/>
              <a:ext cx="151130" cy="306070"/>
            </a:xfrm>
            <a:custGeom>
              <a:avLst/>
              <a:gdLst/>
              <a:ahLst/>
              <a:cxnLst/>
              <a:rect l="l" t="t" r="r" b="b"/>
              <a:pathLst>
                <a:path w="151129" h="306070">
                  <a:moveTo>
                    <a:pt x="108054" y="0"/>
                  </a:moveTo>
                  <a:lnTo>
                    <a:pt x="74528" y="35783"/>
                  </a:lnTo>
                  <a:lnTo>
                    <a:pt x="45813" y="73660"/>
                  </a:lnTo>
                  <a:lnTo>
                    <a:pt x="23084" y="114481"/>
                  </a:lnTo>
                  <a:lnTo>
                    <a:pt x="7515" y="159100"/>
                  </a:lnTo>
                  <a:lnTo>
                    <a:pt x="282" y="208368"/>
                  </a:lnTo>
                  <a:lnTo>
                    <a:pt x="0" y="221166"/>
                  </a:lnTo>
                  <a:lnTo>
                    <a:pt x="691" y="233938"/>
                  </a:lnTo>
                  <a:lnTo>
                    <a:pt x="18634" y="278216"/>
                  </a:lnTo>
                  <a:lnTo>
                    <a:pt x="60734" y="305675"/>
                  </a:lnTo>
                  <a:lnTo>
                    <a:pt x="83708" y="302780"/>
                  </a:lnTo>
                  <a:lnTo>
                    <a:pt x="128582" y="245784"/>
                  </a:lnTo>
                  <a:lnTo>
                    <a:pt x="145672" y="197167"/>
                  </a:lnTo>
                  <a:lnTo>
                    <a:pt x="150703" y="146315"/>
                  </a:lnTo>
                  <a:lnTo>
                    <a:pt x="145948" y="94007"/>
                  </a:lnTo>
                  <a:lnTo>
                    <a:pt x="133682" y="41020"/>
                  </a:lnTo>
                  <a:lnTo>
                    <a:pt x="114584" y="3355"/>
                  </a:lnTo>
                  <a:lnTo>
                    <a:pt x="108054" y="0"/>
                  </a:lnTo>
                  <a:close/>
                </a:path>
              </a:pathLst>
            </a:custGeom>
            <a:solidFill>
              <a:srgbClr val="A97B50"/>
            </a:solidFill>
          </p:spPr>
          <p:txBody>
            <a:bodyPr wrap="square" lIns="0" tIns="0" rIns="0" bIns="0" rtlCol="0"/>
            <a:lstStyle/>
            <a:p>
              <a:endParaRPr sz="1588"/>
            </a:p>
          </p:txBody>
        </p:sp>
        <p:sp>
          <p:nvSpPr>
            <p:cNvPr id="64" name="object 64"/>
            <p:cNvSpPr/>
            <p:nvPr/>
          </p:nvSpPr>
          <p:spPr>
            <a:xfrm>
              <a:off x="6745823" y="6248132"/>
              <a:ext cx="111125" cy="302260"/>
            </a:xfrm>
            <a:custGeom>
              <a:avLst/>
              <a:gdLst/>
              <a:ahLst/>
              <a:cxnLst/>
              <a:rect l="l" t="t" r="r" b="b"/>
              <a:pathLst>
                <a:path w="111125" h="302259">
                  <a:moveTo>
                    <a:pt x="108054" y="0"/>
                  </a:moveTo>
                  <a:lnTo>
                    <a:pt x="74528" y="35783"/>
                  </a:lnTo>
                  <a:lnTo>
                    <a:pt x="45813" y="73660"/>
                  </a:lnTo>
                  <a:lnTo>
                    <a:pt x="23084" y="114481"/>
                  </a:lnTo>
                  <a:lnTo>
                    <a:pt x="7515" y="159100"/>
                  </a:lnTo>
                  <a:lnTo>
                    <a:pt x="282" y="208368"/>
                  </a:lnTo>
                  <a:lnTo>
                    <a:pt x="0" y="221166"/>
                  </a:lnTo>
                  <a:lnTo>
                    <a:pt x="691" y="233938"/>
                  </a:lnTo>
                  <a:lnTo>
                    <a:pt x="18634" y="278216"/>
                  </a:lnTo>
                  <a:lnTo>
                    <a:pt x="52295" y="301988"/>
                  </a:lnTo>
                  <a:lnTo>
                    <a:pt x="110922" y="1473"/>
                  </a:lnTo>
                  <a:lnTo>
                    <a:pt x="108054" y="0"/>
                  </a:lnTo>
                  <a:close/>
                </a:path>
              </a:pathLst>
            </a:custGeom>
            <a:solidFill>
              <a:srgbClr val="E3A060"/>
            </a:solidFill>
          </p:spPr>
          <p:txBody>
            <a:bodyPr wrap="square" lIns="0" tIns="0" rIns="0" bIns="0" rtlCol="0"/>
            <a:lstStyle/>
            <a:p>
              <a:endParaRPr sz="1588"/>
            </a:p>
          </p:txBody>
        </p:sp>
        <p:pic>
          <p:nvPicPr>
            <p:cNvPr id="65" name="object 65"/>
            <p:cNvPicPr/>
            <p:nvPr/>
          </p:nvPicPr>
          <p:blipFill>
            <a:blip r:embed="rId23" cstate="print"/>
            <a:stretch>
              <a:fillRect/>
            </a:stretch>
          </p:blipFill>
          <p:spPr>
            <a:xfrm>
              <a:off x="6423154" y="6508196"/>
              <a:ext cx="245526" cy="112456"/>
            </a:xfrm>
            <a:prstGeom prst="rect">
              <a:avLst/>
            </a:prstGeom>
          </p:spPr>
        </p:pic>
      </p:grpSp>
      <p:pic>
        <p:nvPicPr>
          <p:cNvPr id="66" name="object 66"/>
          <p:cNvPicPr/>
          <p:nvPr/>
        </p:nvPicPr>
        <p:blipFill>
          <a:blip r:embed="rId24" cstate="print"/>
          <a:stretch>
            <a:fillRect/>
          </a:stretch>
        </p:blipFill>
        <p:spPr>
          <a:xfrm>
            <a:off x="7396632" y="5290605"/>
            <a:ext cx="513566" cy="624876"/>
          </a:xfrm>
          <a:prstGeom prst="rect">
            <a:avLst/>
          </a:prstGeom>
        </p:spPr>
      </p:pic>
      <p:sp>
        <p:nvSpPr>
          <p:cNvPr id="67" name="object 67"/>
          <p:cNvSpPr txBox="1"/>
          <p:nvPr/>
        </p:nvSpPr>
        <p:spPr>
          <a:xfrm>
            <a:off x="7040979" y="5967953"/>
            <a:ext cx="1174896" cy="474647"/>
          </a:xfrm>
          <a:prstGeom prst="rect">
            <a:avLst/>
          </a:prstGeom>
        </p:spPr>
        <p:txBody>
          <a:bodyPr vert="horz" wrap="square" lIns="0" tIns="11206" rIns="0" bIns="0" rtlCol="0">
            <a:spAutoFit/>
          </a:bodyPr>
          <a:lstStyle/>
          <a:p>
            <a:pPr marL="264473" marR="4483" indent="-253827">
              <a:lnSpc>
                <a:spcPct val="106100"/>
              </a:lnSpc>
              <a:spcBef>
                <a:spcPts val="88"/>
              </a:spcBef>
            </a:pPr>
            <a:r>
              <a:rPr lang="es-ES" sz="971" dirty="0">
                <a:latin typeface="Microsoft Sans Serif"/>
                <a:cs typeface="Microsoft Sans Serif"/>
              </a:rPr>
              <a:t>        </a:t>
            </a:r>
            <a:r>
              <a:rPr sz="971" dirty="0">
                <a:latin typeface="Microsoft Sans Serif"/>
                <a:cs typeface="Microsoft Sans Serif"/>
              </a:rPr>
              <a:t>1 </a:t>
            </a:r>
            <a:r>
              <a:rPr sz="971" dirty="0" err="1">
                <a:latin typeface="Microsoft Sans Serif"/>
                <a:cs typeface="Microsoft Sans Serif"/>
              </a:rPr>
              <a:t>ración</a:t>
            </a:r>
            <a:r>
              <a:rPr sz="971" dirty="0">
                <a:latin typeface="Microsoft Sans Serif"/>
                <a:cs typeface="Microsoft Sans Serif"/>
              </a:rPr>
              <a:t> </a:t>
            </a:r>
            <a:r>
              <a:rPr sz="971" spc="53" dirty="0">
                <a:latin typeface="Microsoft Sans Serif"/>
                <a:cs typeface="Microsoft Sans Serif"/>
              </a:rPr>
              <a:t>de</a:t>
            </a:r>
            <a:r>
              <a:rPr lang="es-ES" sz="971" spc="53" dirty="0">
                <a:latin typeface="Microsoft Sans Serif"/>
                <a:cs typeface="Microsoft Sans Serif"/>
              </a:rPr>
              <a:t> </a:t>
            </a:r>
            <a:r>
              <a:rPr sz="971" spc="35" dirty="0" err="1">
                <a:latin typeface="Microsoft Sans Serif"/>
                <a:cs typeface="Microsoft Sans Serif"/>
              </a:rPr>
              <a:t>mantequilla</a:t>
            </a:r>
            <a:r>
              <a:rPr sz="971" spc="35" dirty="0">
                <a:latin typeface="Microsoft Sans Serif"/>
                <a:cs typeface="Microsoft Sans Serif"/>
              </a:rPr>
              <a:t> </a:t>
            </a:r>
            <a:r>
              <a:rPr lang="es-ES" sz="971" spc="35" dirty="0">
                <a:latin typeface="Microsoft Sans Serif"/>
                <a:cs typeface="Microsoft Sans Serif"/>
              </a:rPr>
              <a:t>o </a:t>
            </a:r>
            <a:r>
              <a:rPr sz="971" spc="35" dirty="0">
                <a:latin typeface="Microsoft Sans Serif"/>
                <a:cs typeface="Microsoft Sans Serif"/>
              </a:rPr>
              <a:t>de </a:t>
            </a:r>
            <a:r>
              <a:rPr sz="971" spc="-22" dirty="0">
                <a:latin typeface="Microsoft Sans Serif"/>
                <a:cs typeface="Microsoft Sans Serif"/>
              </a:rPr>
              <a:t>frutos secos</a:t>
            </a:r>
            <a:endParaRPr sz="971" dirty="0">
              <a:latin typeface="Microsoft Sans Serif"/>
              <a:cs typeface="Microsoft Sans Serif"/>
            </a:endParaRPr>
          </a:p>
        </p:txBody>
      </p:sp>
      <p:grpSp>
        <p:nvGrpSpPr>
          <p:cNvPr id="68" name="object 68"/>
          <p:cNvGrpSpPr/>
          <p:nvPr/>
        </p:nvGrpSpPr>
        <p:grpSpPr>
          <a:xfrm>
            <a:off x="3757107" y="3811744"/>
            <a:ext cx="870697" cy="626969"/>
            <a:chOff x="4105654" y="4319976"/>
            <a:chExt cx="986790" cy="710565"/>
          </a:xfrm>
        </p:grpSpPr>
        <p:sp>
          <p:nvSpPr>
            <p:cNvPr id="69" name="object 69"/>
            <p:cNvSpPr/>
            <p:nvPr/>
          </p:nvSpPr>
          <p:spPr>
            <a:xfrm>
              <a:off x="4105654" y="4319976"/>
              <a:ext cx="986790" cy="710565"/>
            </a:xfrm>
            <a:custGeom>
              <a:avLst/>
              <a:gdLst/>
              <a:ahLst/>
              <a:cxnLst/>
              <a:rect l="l" t="t" r="r" b="b"/>
              <a:pathLst>
                <a:path w="986789" h="710564">
                  <a:moveTo>
                    <a:pt x="619924" y="708952"/>
                  </a:moveTo>
                  <a:lnTo>
                    <a:pt x="613138" y="708952"/>
                  </a:lnTo>
                  <a:lnTo>
                    <a:pt x="617875" y="710361"/>
                  </a:lnTo>
                  <a:lnTo>
                    <a:pt x="619924" y="708952"/>
                  </a:lnTo>
                  <a:close/>
                </a:path>
                <a:path w="986789" h="710564">
                  <a:moveTo>
                    <a:pt x="447542" y="0"/>
                  </a:moveTo>
                  <a:lnTo>
                    <a:pt x="403385" y="7556"/>
                  </a:lnTo>
                  <a:lnTo>
                    <a:pt x="70251" y="126276"/>
                  </a:lnTo>
                  <a:lnTo>
                    <a:pt x="20006" y="163995"/>
                  </a:lnTo>
                  <a:lnTo>
                    <a:pt x="85" y="221084"/>
                  </a:lnTo>
                  <a:lnTo>
                    <a:pt x="0" y="223215"/>
                  </a:lnTo>
                  <a:lnTo>
                    <a:pt x="3959" y="256513"/>
                  </a:lnTo>
                  <a:lnTo>
                    <a:pt x="17032" y="286137"/>
                  </a:lnTo>
                  <a:lnTo>
                    <a:pt x="38381" y="309779"/>
                  </a:lnTo>
                  <a:lnTo>
                    <a:pt x="67292" y="326135"/>
                  </a:lnTo>
                  <a:lnTo>
                    <a:pt x="76029" y="329450"/>
                  </a:lnTo>
                  <a:lnTo>
                    <a:pt x="78163" y="333654"/>
                  </a:lnTo>
                  <a:lnTo>
                    <a:pt x="78102" y="370181"/>
                  </a:lnTo>
                  <a:lnTo>
                    <a:pt x="77894" y="617205"/>
                  </a:lnTo>
                  <a:lnTo>
                    <a:pt x="77785" y="666610"/>
                  </a:lnTo>
                  <a:lnTo>
                    <a:pt x="77668" y="706526"/>
                  </a:lnTo>
                  <a:lnTo>
                    <a:pt x="80093" y="709333"/>
                  </a:lnTo>
                  <a:lnTo>
                    <a:pt x="619924" y="708952"/>
                  </a:lnTo>
                  <a:lnTo>
                    <a:pt x="622066" y="707478"/>
                  </a:lnTo>
                  <a:lnTo>
                    <a:pt x="622050" y="681253"/>
                  </a:lnTo>
                  <a:lnTo>
                    <a:pt x="108770" y="681253"/>
                  </a:lnTo>
                  <a:lnTo>
                    <a:pt x="105722" y="678091"/>
                  </a:lnTo>
                  <a:lnTo>
                    <a:pt x="105834" y="645158"/>
                  </a:lnTo>
                  <a:lnTo>
                    <a:pt x="105948" y="594686"/>
                  </a:lnTo>
                  <a:lnTo>
                    <a:pt x="106139" y="370181"/>
                  </a:lnTo>
                  <a:lnTo>
                    <a:pt x="106281" y="310984"/>
                  </a:lnTo>
                  <a:lnTo>
                    <a:pt x="103258" y="307327"/>
                  </a:lnTo>
                  <a:lnTo>
                    <a:pt x="93860" y="304914"/>
                  </a:lnTo>
                  <a:lnTo>
                    <a:pt x="66988" y="294246"/>
                  </a:lnTo>
                  <a:lnTo>
                    <a:pt x="46615" y="278149"/>
                  </a:lnTo>
                  <a:lnTo>
                    <a:pt x="33354" y="257451"/>
                  </a:lnTo>
                  <a:lnTo>
                    <a:pt x="27820" y="232981"/>
                  </a:lnTo>
                  <a:lnTo>
                    <a:pt x="32649" y="199054"/>
                  </a:lnTo>
                  <a:lnTo>
                    <a:pt x="49896" y="172189"/>
                  </a:lnTo>
                  <a:lnTo>
                    <a:pt x="77501" y="154493"/>
                  </a:lnTo>
                  <a:lnTo>
                    <a:pt x="113405" y="148069"/>
                  </a:lnTo>
                  <a:lnTo>
                    <a:pt x="977660" y="147974"/>
                  </a:lnTo>
                  <a:lnTo>
                    <a:pt x="980056" y="143612"/>
                  </a:lnTo>
                  <a:lnTo>
                    <a:pt x="986208" y="116517"/>
                  </a:lnTo>
                  <a:lnTo>
                    <a:pt x="984362" y="88910"/>
                  </a:lnTo>
                  <a:lnTo>
                    <a:pt x="974821" y="61061"/>
                  </a:lnTo>
                  <a:lnTo>
                    <a:pt x="958003" y="34978"/>
                  </a:lnTo>
                  <a:lnTo>
                    <a:pt x="936100" y="16176"/>
                  </a:lnTo>
                  <a:lnTo>
                    <a:pt x="909475" y="4761"/>
                  </a:lnTo>
                  <a:lnTo>
                    <a:pt x="878492" y="838"/>
                  </a:lnTo>
                  <a:lnTo>
                    <a:pt x="447542" y="0"/>
                  </a:lnTo>
                  <a:close/>
                </a:path>
                <a:path w="986789" h="710564">
                  <a:moveTo>
                    <a:pt x="374424" y="680937"/>
                  </a:moveTo>
                  <a:lnTo>
                    <a:pt x="108770" y="681253"/>
                  </a:lnTo>
                  <a:lnTo>
                    <a:pt x="622050" y="681253"/>
                  </a:lnTo>
                  <a:lnTo>
                    <a:pt x="588817" y="681227"/>
                  </a:lnTo>
                  <a:lnTo>
                    <a:pt x="374424" y="680937"/>
                  </a:lnTo>
                  <a:close/>
                </a:path>
                <a:path w="986789" h="710564">
                  <a:moveTo>
                    <a:pt x="977660" y="147974"/>
                  </a:moveTo>
                  <a:lnTo>
                    <a:pt x="208137" y="147974"/>
                  </a:lnTo>
                  <a:lnTo>
                    <a:pt x="584550" y="148031"/>
                  </a:lnTo>
                  <a:lnTo>
                    <a:pt x="599693" y="148885"/>
                  </a:lnTo>
                  <a:lnTo>
                    <a:pt x="640760" y="165468"/>
                  </a:lnTo>
                  <a:lnTo>
                    <a:pt x="666606" y="200480"/>
                  </a:lnTo>
                  <a:lnTo>
                    <a:pt x="670773" y="221084"/>
                  </a:lnTo>
                  <a:lnTo>
                    <a:pt x="668954" y="243522"/>
                  </a:lnTo>
                  <a:lnTo>
                    <a:pt x="650050" y="280946"/>
                  </a:lnTo>
                  <a:lnTo>
                    <a:pt x="613697" y="302653"/>
                  </a:lnTo>
                  <a:lnTo>
                    <a:pt x="601225" y="306847"/>
                  </a:lnTo>
                  <a:lnTo>
                    <a:pt x="594801" y="311175"/>
                  </a:lnTo>
                  <a:lnTo>
                    <a:pt x="592417" y="318369"/>
                  </a:lnTo>
                  <a:lnTo>
                    <a:pt x="592206" y="326135"/>
                  </a:lnTo>
                  <a:lnTo>
                    <a:pt x="592088" y="567800"/>
                  </a:lnTo>
                  <a:lnTo>
                    <a:pt x="592189" y="617205"/>
                  </a:lnTo>
                  <a:lnTo>
                    <a:pt x="592411" y="678840"/>
                  </a:lnTo>
                  <a:lnTo>
                    <a:pt x="588817" y="681227"/>
                  </a:lnTo>
                  <a:lnTo>
                    <a:pt x="622050" y="681227"/>
                  </a:lnTo>
                  <a:lnTo>
                    <a:pt x="621837" y="334022"/>
                  </a:lnTo>
                  <a:lnTo>
                    <a:pt x="623171" y="330326"/>
                  </a:lnTo>
                  <a:lnTo>
                    <a:pt x="676969" y="305667"/>
                  </a:lnTo>
                  <a:lnTo>
                    <a:pt x="771638" y="264191"/>
                  </a:lnTo>
                  <a:lnTo>
                    <a:pt x="866451" y="223215"/>
                  </a:lnTo>
                  <a:lnTo>
                    <a:pt x="920490" y="199275"/>
                  </a:lnTo>
                  <a:lnTo>
                    <a:pt x="958914" y="177456"/>
                  </a:lnTo>
                  <a:lnTo>
                    <a:pt x="965601" y="169925"/>
                  </a:lnTo>
                  <a:lnTo>
                    <a:pt x="977660" y="147974"/>
                  </a:lnTo>
                  <a:close/>
                </a:path>
              </a:pathLst>
            </a:custGeom>
            <a:solidFill>
              <a:srgbClr val="94673B"/>
            </a:solidFill>
          </p:spPr>
          <p:txBody>
            <a:bodyPr wrap="square" lIns="0" tIns="0" rIns="0" bIns="0" rtlCol="0"/>
            <a:lstStyle/>
            <a:p>
              <a:endParaRPr sz="1588"/>
            </a:p>
          </p:txBody>
        </p:sp>
        <p:sp>
          <p:nvSpPr>
            <p:cNvPr id="70" name="object 70"/>
            <p:cNvSpPr/>
            <p:nvPr/>
          </p:nvSpPr>
          <p:spPr>
            <a:xfrm>
              <a:off x="4727492" y="4515206"/>
              <a:ext cx="313690" cy="512445"/>
            </a:xfrm>
            <a:custGeom>
              <a:avLst/>
              <a:gdLst/>
              <a:ahLst/>
              <a:cxnLst/>
              <a:rect l="l" t="t" r="r" b="b"/>
              <a:pathLst>
                <a:path w="313689" h="512445">
                  <a:moveTo>
                    <a:pt x="313131" y="0"/>
                  </a:moveTo>
                  <a:lnTo>
                    <a:pt x="306031" y="2336"/>
                  </a:lnTo>
                  <a:lnTo>
                    <a:pt x="298653" y="4051"/>
                  </a:lnTo>
                  <a:lnTo>
                    <a:pt x="244613" y="27982"/>
                  </a:lnTo>
                  <a:lnTo>
                    <a:pt x="102375" y="89527"/>
                  </a:lnTo>
                  <a:lnTo>
                    <a:pt x="55131" y="110431"/>
                  </a:lnTo>
                  <a:lnTo>
                    <a:pt x="1333" y="135089"/>
                  </a:lnTo>
                  <a:lnTo>
                    <a:pt x="0" y="138798"/>
                  </a:lnTo>
                  <a:lnTo>
                    <a:pt x="228" y="512254"/>
                  </a:lnTo>
                  <a:lnTo>
                    <a:pt x="2654" y="511670"/>
                  </a:lnTo>
                  <a:lnTo>
                    <a:pt x="312508" y="384644"/>
                  </a:lnTo>
                  <a:lnTo>
                    <a:pt x="313486" y="381342"/>
                  </a:lnTo>
                  <a:lnTo>
                    <a:pt x="313131" y="0"/>
                  </a:lnTo>
                  <a:close/>
                </a:path>
              </a:pathLst>
            </a:custGeom>
            <a:solidFill>
              <a:srgbClr val="634018"/>
            </a:solidFill>
          </p:spPr>
          <p:txBody>
            <a:bodyPr wrap="square" lIns="0" tIns="0" rIns="0" bIns="0" rtlCol="0"/>
            <a:lstStyle/>
            <a:p>
              <a:endParaRPr sz="1588"/>
            </a:p>
          </p:txBody>
        </p:sp>
        <p:sp>
          <p:nvSpPr>
            <p:cNvPr id="71" name="object 71"/>
            <p:cNvSpPr/>
            <p:nvPr/>
          </p:nvSpPr>
          <p:spPr>
            <a:xfrm>
              <a:off x="4133475" y="4467994"/>
              <a:ext cx="643255" cy="533400"/>
            </a:xfrm>
            <a:custGeom>
              <a:avLst/>
              <a:gdLst/>
              <a:ahLst/>
              <a:cxnLst/>
              <a:rect l="l" t="t" r="r" b="b"/>
              <a:pathLst>
                <a:path w="643254" h="533400">
                  <a:moveTo>
                    <a:pt x="556729" y="12"/>
                  </a:moveTo>
                  <a:lnTo>
                    <a:pt x="322414" y="0"/>
                  </a:lnTo>
                  <a:lnTo>
                    <a:pt x="85585" y="50"/>
                  </a:lnTo>
                  <a:lnTo>
                    <a:pt x="22075" y="24171"/>
                  </a:lnTo>
                  <a:lnTo>
                    <a:pt x="0" y="84963"/>
                  </a:lnTo>
                  <a:lnTo>
                    <a:pt x="5534" y="109432"/>
                  </a:lnTo>
                  <a:lnTo>
                    <a:pt x="18794" y="130130"/>
                  </a:lnTo>
                  <a:lnTo>
                    <a:pt x="39167" y="146227"/>
                  </a:lnTo>
                  <a:lnTo>
                    <a:pt x="66039" y="156895"/>
                  </a:lnTo>
                  <a:lnTo>
                    <a:pt x="75438" y="159308"/>
                  </a:lnTo>
                  <a:lnTo>
                    <a:pt x="78460" y="162966"/>
                  </a:lnTo>
                  <a:lnTo>
                    <a:pt x="77901" y="530072"/>
                  </a:lnTo>
                  <a:lnTo>
                    <a:pt x="80949" y="533234"/>
                  </a:lnTo>
                  <a:lnTo>
                    <a:pt x="560997" y="533209"/>
                  </a:lnTo>
                  <a:lnTo>
                    <a:pt x="564591" y="530821"/>
                  </a:lnTo>
                  <a:lnTo>
                    <a:pt x="564248" y="183146"/>
                  </a:lnTo>
                  <a:lnTo>
                    <a:pt x="564596" y="170351"/>
                  </a:lnTo>
                  <a:lnTo>
                    <a:pt x="566980" y="163156"/>
                  </a:lnTo>
                  <a:lnTo>
                    <a:pt x="573404" y="158829"/>
                  </a:lnTo>
                  <a:lnTo>
                    <a:pt x="585876" y="154635"/>
                  </a:lnTo>
                  <a:lnTo>
                    <a:pt x="606086" y="145753"/>
                  </a:lnTo>
                  <a:lnTo>
                    <a:pt x="622230" y="132927"/>
                  </a:lnTo>
                  <a:lnTo>
                    <a:pt x="634010" y="116173"/>
                  </a:lnTo>
                  <a:lnTo>
                    <a:pt x="641134" y="95504"/>
                  </a:lnTo>
                  <a:lnTo>
                    <a:pt x="642952" y="73065"/>
                  </a:lnTo>
                  <a:lnTo>
                    <a:pt x="638786" y="52462"/>
                  </a:lnTo>
                  <a:lnTo>
                    <a:pt x="612940" y="17449"/>
                  </a:lnTo>
                  <a:lnTo>
                    <a:pt x="571872" y="867"/>
                  </a:lnTo>
                  <a:lnTo>
                    <a:pt x="556729" y="12"/>
                  </a:lnTo>
                  <a:close/>
                </a:path>
              </a:pathLst>
            </a:custGeom>
            <a:solidFill>
              <a:srgbClr val="C59B75"/>
            </a:solidFill>
          </p:spPr>
          <p:txBody>
            <a:bodyPr wrap="square" lIns="0" tIns="0" rIns="0" bIns="0" rtlCol="0"/>
            <a:lstStyle/>
            <a:p>
              <a:endParaRPr sz="1588"/>
            </a:p>
          </p:txBody>
        </p:sp>
      </p:grpSp>
      <p:sp>
        <p:nvSpPr>
          <p:cNvPr id="72" name="object 72"/>
          <p:cNvSpPr txBox="1">
            <a:spLocks noGrp="1"/>
          </p:cNvSpPr>
          <p:nvPr>
            <p:ph type="ftr" sz="quarter" idx="5"/>
          </p:nvPr>
        </p:nvSpPr>
        <p:spPr>
          <a:xfrm>
            <a:off x="8868850" y="7294421"/>
            <a:ext cx="590550" cy="240665"/>
          </a:xfrm>
          <a:prstGeom prst="rect">
            <a:avLst/>
          </a:prstGeom>
        </p:spPr>
        <p:txBody>
          <a:bodyPr vert="horz" wrap="square" lIns="0" tIns="0" rIns="0" bIns="0" rtlCol="0">
            <a:spAutoFit/>
          </a:bodyPr>
          <a:lstStyle>
            <a:defPPr>
              <a:defRPr kern="0"/>
            </a:defPPr>
            <a:lvl1pPr>
              <a:defRPr sz="600" b="0" i="0">
                <a:solidFill>
                  <a:schemeClr val="tx1"/>
                </a:solidFill>
                <a:latin typeface="Microsoft Sans Serif"/>
                <a:cs typeface="Microsoft Sans Serif"/>
              </a:defRPr>
            </a:lvl1pPr>
          </a:lstStyle>
          <a:p>
            <a:pPr marL="12700">
              <a:spcBef>
                <a:spcPts val="60"/>
              </a:spcBef>
            </a:pPr>
            <a:r>
              <a:rPr lang="en-US" spc="-10"/>
              <a:t>Olimpiadas Especiales</a:t>
            </a:r>
          </a:p>
          <a:p>
            <a:pPr marL="201295"/>
            <a:r>
              <a:rPr lang="en-US" spc="-20"/>
              <a:t>Guía </a:t>
            </a:r>
            <a:r>
              <a:rPr lang="en-US" spc="-40"/>
              <a:t>FIT </a:t>
            </a:r>
            <a:r>
              <a:rPr lang="en-US"/>
              <a:t>5</a:t>
            </a:r>
            <a:endParaRPr spc="-18" dirty="0"/>
          </a:p>
        </p:txBody>
      </p:sp>
      <p:sp>
        <p:nvSpPr>
          <p:cNvPr id="73" name="object 73"/>
          <p:cNvSpPr txBox="1">
            <a:spLocks noGrp="1"/>
          </p:cNvSpPr>
          <p:nvPr>
            <p:ph type="sldNum" sz="quarter" idx="7"/>
          </p:nvPr>
        </p:nvSpPr>
        <p:spPr>
          <a:xfrm>
            <a:off x="9503409" y="7349995"/>
            <a:ext cx="196215" cy="168275"/>
          </a:xfrm>
          <a:prstGeom prst="rect">
            <a:avLst/>
          </a:prstGeom>
        </p:spPr>
        <p:txBody>
          <a:bodyPr vert="horz" wrap="square" lIns="0" tIns="0" rIns="0" bIns="0" rtlCol="0">
            <a:spAutoFit/>
          </a:bodyPr>
          <a:lstStyle>
            <a:defPPr>
              <a:defRPr kern="0"/>
            </a:defPPr>
            <a:lvl1pPr>
              <a:defRPr sz="1000" b="1" i="0">
                <a:solidFill>
                  <a:schemeClr val="tx1"/>
                </a:solidFill>
                <a:latin typeface="Arial"/>
                <a:cs typeface="Arial"/>
              </a:defRPr>
            </a:lvl1pPr>
          </a:lstStyle>
          <a:p>
            <a:pPr marL="38100">
              <a:spcBef>
                <a:spcPts val="30"/>
              </a:spcBef>
            </a:pPr>
            <a:fld id="{81D60167-4931-47E6-BA6A-407CBD079E47}" type="slidenum">
              <a:rPr lang="en-US" spc="-25" smtClean="0"/>
              <a:t>15</a:t>
            </a:fld>
            <a:endParaRPr spc="-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itamin D">
            <a:extLst>
              <a:ext uri="{FF2B5EF4-FFF2-40B4-BE49-F238E27FC236}">
                <a16:creationId xmlns:a16="http://schemas.microsoft.com/office/drawing/2014/main" id="{AA3018CB-2309-C69A-38E5-556F5BF727B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654" r="36279"/>
          <a:stretch/>
        </p:blipFill>
        <p:spPr bwMode="auto">
          <a:xfrm rot="10800000">
            <a:off x="3028949" y="10"/>
            <a:ext cx="6120019" cy="6875809"/>
          </a:xfrm>
          <a:prstGeom prst="rect">
            <a:avLst/>
          </a:prstGeom>
          <a:noFill/>
          <a:extLst>
            <a:ext uri="{909E8E84-426E-40DD-AFC4-6F175D3DCCD1}">
              <a14:hiddenFill xmlns:a14="http://schemas.microsoft.com/office/drawing/2010/main">
                <a:solidFill>
                  <a:srgbClr val="FFFFFF"/>
                </a:solidFill>
              </a14:hiddenFill>
            </a:ext>
          </a:extLst>
        </p:spPr>
      </p:pic>
      <p:sp>
        <p:nvSpPr>
          <p:cNvPr id="1040" name="Freeform: Shape 103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BFC31A-ACEB-384F-52A8-A592AE2789FB}"/>
              </a:ext>
            </a:extLst>
          </p:cNvPr>
          <p:cNvSpPr>
            <a:spLocks noGrp="1"/>
          </p:cNvSpPr>
          <p:nvPr>
            <p:ph type="title"/>
          </p:nvPr>
        </p:nvSpPr>
        <p:spPr>
          <a:xfrm>
            <a:off x="125731" y="2950387"/>
            <a:ext cx="2704722" cy="3531403"/>
          </a:xfrm>
        </p:spPr>
        <p:txBody>
          <a:bodyPr vert="horz" lIns="91440" tIns="45720" rIns="91440" bIns="45720" rtlCol="0" anchor="t">
            <a:normAutofit/>
          </a:bodyPr>
          <a:lstStyle/>
          <a:p>
            <a:r>
              <a:rPr lang="en-US" sz="3500" dirty="0">
                <a:solidFill>
                  <a:srgbClr val="FFFFFF"/>
                </a:solidFill>
              </a:rPr>
              <a:t>Alimentos que fortalecen los huesos y los dientes.</a:t>
            </a:r>
            <a:br>
              <a:rPr lang="en-US" sz="3500" dirty="0">
                <a:solidFill>
                  <a:srgbClr val="FFFFFF"/>
                </a:solidFill>
              </a:rPr>
            </a:br>
            <a:r>
              <a:rPr lang="en-US" sz="3500" dirty="0">
                <a:solidFill>
                  <a:srgbClr val="FFFFFF"/>
                </a:solidFill>
              </a:rPr>
              <a:t> </a:t>
            </a:r>
          </a:p>
        </p:txBody>
      </p:sp>
    </p:spTree>
    <p:extLst>
      <p:ext uri="{BB962C8B-B14F-4D97-AF65-F5344CB8AC3E}">
        <p14:creationId xmlns:p14="http://schemas.microsoft.com/office/powerpoint/2010/main" val="33219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a:extLst>
              <a:ext uri="{FF2B5EF4-FFF2-40B4-BE49-F238E27FC236}">
                <a16:creationId xmlns:a16="http://schemas.microsoft.com/office/drawing/2014/main" id="{E3223149-E97C-6C10-9EED-1D4E60B66D5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371" r="23216"/>
          <a:stretch/>
        </p:blipFill>
        <p:spPr bwMode="auto">
          <a:xfrm>
            <a:off x="3028949" y="10"/>
            <a:ext cx="6120019" cy="6875809"/>
          </a:xfrm>
          <a:prstGeom prst="rect">
            <a:avLst/>
          </a:prstGeom>
          <a:noFill/>
          <a:extLst>
            <a:ext uri="{909E8E84-426E-40DD-AFC4-6F175D3DCCD1}">
              <a14:hiddenFill xmlns:a14="http://schemas.microsoft.com/office/drawing/2010/main">
                <a:solidFill>
                  <a:srgbClr val="FFFFFF"/>
                </a:solidFill>
              </a14:hiddenFill>
            </a:ext>
          </a:extLst>
        </p:spPr>
      </p:pic>
      <p:sp>
        <p:nvSpPr>
          <p:cNvPr id="3087" name="Freeform: Shape 308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8CFC99-AD87-0650-3AEF-465DF3415C9B}"/>
              </a:ext>
            </a:extLst>
          </p:cNvPr>
          <p:cNvSpPr>
            <a:spLocks noGrp="1"/>
          </p:cNvSpPr>
          <p:nvPr>
            <p:ph type="title"/>
          </p:nvPr>
        </p:nvSpPr>
        <p:spPr>
          <a:xfrm>
            <a:off x="400854" y="2950387"/>
            <a:ext cx="2289220" cy="3531403"/>
          </a:xfrm>
        </p:spPr>
        <p:txBody>
          <a:bodyPr vert="horz" lIns="91440" tIns="45720" rIns="91440" bIns="45720" rtlCol="0" anchor="t">
            <a:normAutofit/>
          </a:bodyPr>
          <a:lstStyle/>
          <a:p>
            <a:r>
              <a:rPr lang="en-US" sz="3500" dirty="0" err="1">
                <a:solidFill>
                  <a:srgbClr val="FFFFFF"/>
                </a:solidFill>
              </a:rPr>
              <a:t>Hidratación</a:t>
            </a:r>
            <a:r>
              <a:rPr lang="en-US" sz="3500" dirty="0">
                <a:solidFill>
                  <a:srgbClr val="FFFFFF"/>
                </a:solidFill>
              </a:rPr>
              <a:t> y </a:t>
            </a:r>
            <a:r>
              <a:rPr lang="en-US" sz="3500" dirty="0" err="1">
                <a:solidFill>
                  <a:srgbClr val="FFFFFF"/>
                </a:solidFill>
              </a:rPr>
              <a:t>salud</a:t>
            </a:r>
            <a:endParaRPr lang="en-US" sz="3500" dirty="0">
              <a:solidFill>
                <a:srgbClr val="FFFFFF"/>
              </a:solidFill>
            </a:endParaRPr>
          </a:p>
        </p:txBody>
      </p:sp>
    </p:spTree>
    <p:extLst>
      <p:ext uri="{BB962C8B-B14F-4D97-AF65-F5344CB8AC3E}">
        <p14:creationId xmlns:p14="http://schemas.microsoft.com/office/powerpoint/2010/main" val="229442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88ED0-574B-843C-1CF7-7F8752BE8CF2}"/>
              </a:ext>
            </a:extLst>
          </p:cNvPr>
          <p:cNvSpPr>
            <a:spLocks noGrp="1"/>
          </p:cNvSpPr>
          <p:nvPr>
            <p:ph type="title"/>
          </p:nvPr>
        </p:nvSpPr>
        <p:spPr>
          <a:xfrm>
            <a:off x="628650" y="259908"/>
            <a:ext cx="7886700" cy="1325563"/>
          </a:xfrm>
        </p:spPr>
        <p:txBody>
          <a:bodyPr/>
          <a:lstStyle/>
          <a:p>
            <a:r>
              <a:rPr lang="en-US" dirty="0"/>
              <a:t>Bebidas saludables</a:t>
            </a:r>
          </a:p>
        </p:txBody>
      </p:sp>
      <p:pic>
        <p:nvPicPr>
          <p:cNvPr id="7" name="Content Placeholder 6">
            <a:extLst>
              <a:ext uri="{FF2B5EF4-FFF2-40B4-BE49-F238E27FC236}">
                <a16:creationId xmlns:a16="http://schemas.microsoft.com/office/drawing/2014/main" id="{8ADA63BA-F20F-FAC2-CA60-93ABC7B2C3C5}"/>
              </a:ext>
            </a:extLst>
          </p:cNvPr>
          <p:cNvPicPr>
            <a:picLocks noGrp="1" noChangeAspect="1"/>
          </p:cNvPicPr>
          <p:nvPr>
            <p:ph idx="1"/>
          </p:nvPr>
        </p:nvPicPr>
        <p:blipFill>
          <a:blip r:embed="rId3"/>
          <a:stretch>
            <a:fillRect/>
          </a:stretch>
        </p:blipFill>
        <p:spPr>
          <a:xfrm>
            <a:off x="5728996" y="1753783"/>
            <a:ext cx="2584579" cy="3840805"/>
          </a:xfrm>
        </p:spPr>
      </p:pic>
      <p:pic>
        <p:nvPicPr>
          <p:cNvPr id="5" name="Picture 4">
            <a:extLst>
              <a:ext uri="{FF2B5EF4-FFF2-40B4-BE49-F238E27FC236}">
                <a16:creationId xmlns:a16="http://schemas.microsoft.com/office/drawing/2014/main" id="{85F6BA24-6B63-CE34-0B15-0CBC426EE550}"/>
              </a:ext>
            </a:extLst>
          </p:cNvPr>
          <p:cNvPicPr>
            <a:picLocks noChangeAspect="1"/>
          </p:cNvPicPr>
          <p:nvPr/>
        </p:nvPicPr>
        <p:blipFill>
          <a:blip r:embed="rId4"/>
          <a:stretch>
            <a:fillRect/>
          </a:stretch>
        </p:blipFill>
        <p:spPr>
          <a:xfrm>
            <a:off x="541175" y="1385597"/>
            <a:ext cx="4879911" cy="1951965"/>
          </a:xfrm>
          <a:prstGeom prst="rect">
            <a:avLst/>
          </a:prstGeom>
        </p:spPr>
      </p:pic>
      <p:pic>
        <p:nvPicPr>
          <p:cNvPr id="9" name="Picture 8">
            <a:extLst>
              <a:ext uri="{FF2B5EF4-FFF2-40B4-BE49-F238E27FC236}">
                <a16:creationId xmlns:a16="http://schemas.microsoft.com/office/drawing/2014/main" id="{8DF9B9BF-F289-D698-52C5-52059D4EF151}"/>
              </a:ext>
            </a:extLst>
          </p:cNvPr>
          <p:cNvPicPr>
            <a:picLocks noChangeAspect="1"/>
          </p:cNvPicPr>
          <p:nvPr/>
        </p:nvPicPr>
        <p:blipFill>
          <a:blip r:embed="rId5"/>
          <a:stretch>
            <a:fillRect/>
          </a:stretch>
        </p:blipFill>
        <p:spPr>
          <a:xfrm>
            <a:off x="1220462" y="3674186"/>
            <a:ext cx="3592512" cy="2795257"/>
          </a:xfrm>
          <a:prstGeom prst="rect">
            <a:avLst/>
          </a:prstGeom>
        </p:spPr>
      </p:pic>
    </p:spTree>
    <p:extLst>
      <p:ext uri="{BB962C8B-B14F-4D97-AF65-F5344CB8AC3E}">
        <p14:creationId xmlns:p14="http://schemas.microsoft.com/office/powerpoint/2010/main" val="139282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4DAF-31F4-122F-1E82-A526D3FA88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BEF243-19D2-02A4-ABB0-DC40EF57984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E275CE9-E3BD-1FB5-521E-A72A53DC5D1C}"/>
              </a:ext>
            </a:extLst>
          </p:cNvPr>
          <p:cNvPicPr>
            <a:picLocks noChangeAspect="1"/>
          </p:cNvPicPr>
          <p:nvPr/>
        </p:nvPicPr>
        <p:blipFill>
          <a:blip r:embed="rId3"/>
          <a:stretch>
            <a:fillRect/>
          </a:stretch>
        </p:blipFill>
        <p:spPr>
          <a:xfrm>
            <a:off x="0" y="17188"/>
            <a:ext cx="9144000" cy="6840812"/>
          </a:xfrm>
          <a:prstGeom prst="rect">
            <a:avLst/>
          </a:prstGeom>
        </p:spPr>
      </p:pic>
    </p:spTree>
    <p:extLst>
      <p:ext uri="{BB962C8B-B14F-4D97-AF65-F5344CB8AC3E}">
        <p14:creationId xmlns:p14="http://schemas.microsoft.com/office/powerpoint/2010/main" val="109391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Vegetables and fruits in a row">
            <a:extLst>
              <a:ext uri="{FF2B5EF4-FFF2-40B4-BE49-F238E27FC236}">
                <a16:creationId xmlns:a16="http://schemas.microsoft.com/office/drawing/2014/main" id="{D15021A1-73AF-C673-9601-25E73580F5F2}"/>
              </a:ext>
            </a:extLst>
          </p:cNvPr>
          <p:cNvPicPr>
            <a:picLocks noChangeAspect="1"/>
          </p:cNvPicPr>
          <p:nvPr/>
        </p:nvPicPr>
        <p:blipFill rotWithShape="1">
          <a:blip r:embed="rId3">
            <a:alphaModFix amt="50000"/>
          </a:blip>
          <a:srcRect r="10999" b="-2"/>
          <a:stretch/>
        </p:blipFill>
        <p:spPr>
          <a:xfrm>
            <a:off x="20" y="1"/>
            <a:ext cx="9143980" cy="6857999"/>
          </a:xfrm>
          <a:prstGeom prst="rect">
            <a:avLst/>
          </a:prstGeom>
        </p:spPr>
      </p:pic>
      <p:sp>
        <p:nvSpPr>
          <p:cNvPr id="2" name="Title 1">
            <a:extLst>
              <a:ext uri="{FF2B5EF4-FFF2-40B4-BE49-F238E27FC236}">
                <a16:creationId xmlns:a16="http://schemas.microsoft.com/office/drawing/2014/main" id="{76C95203-91E4-6799-34CA-AC67D7BAFED0}"/>
              </a:ext>
            </a:extLst>
          </p:cNvPr>
          <p:cNvSpPr>
            <a:spLocks noGrp="1"/>
          </p:cNvSpPr>
          <p:nvPr>
            <p:ph type="ctrTitle"/>
          </p:nvPr>
        </p:nvSpPr>
        <p:spPr>
          <a:xfrm>
            <a:off x="1143000" y="1122362"/>
            <a:ext cx="6858000" cy="2900518"/>
          </a:xfrm>
        </p:spPr>
        <p:txBody>
          <a:bodyPr>
            <a:normAutofit/>
          </a:bodyPr>
          <a:lstStyle/>
          <a:p>
            <a:r>
              <a:rPr lang="en-US" dirty="0" err="1">
                <a:solidFill>
                  <a:srgbClr val="FFFFFF"/>
                </a:solidFill>
              </a:rPr>
              <a:t>Nutrición</a:t>
            </a:r>
            <a:r>
              <a:rPr lang="en-US" dirty="0">
                <a:solidFill>
                  <a:srgbClr val="FFFFFF"/>
                </a:solidFill>
              </a:rPr>
              <a:t> e </a:t>
            </a:r>
            <a:r>
              <a:rPr lang="en-US" dirty="0" err="1">
                <a:solidFill>
                  <a:srgbClr val="FFFFFF"/>
                </a:solidFill>
              </a:rPr>
              <a:t>hidratación</a:t>
            </a:r>
            <a:r>
              <a:rPr lang="en-US" dirty="0">
                <a:solidFill>
                  <a:srgbClr val="FFFFFF"/>
                </a:solidFill>
              </a:rPr>
              <a:t> para los </a:t>
            </a:r>
            <a:r>
              <a:rPr lang="en-US" dirty="0" err="1">
                <a:solidFill>
                  <a:srgbClr val="FFFFFF"/>
                </a:solidFill>
              </a:rPr>
              <a:t>atletas</a:t>
            </a:r>
            <a:endParaRPr lang="en-US" dirty="0">
              <a:solidFill>
                <a:srgbClr val="FFFFFF"/>
              </a:solidFill>
            </a:endParaRPr>
          </a:p>
        </p:txBody>
      </p:sp>
      <p:sp>
        <p:nvSpPr>
          <p:cNvPr id="3" name="Subtitle 2">
            <a:extLst>
              <a:ext uri="{FF2B5EF4-FFF2-40B4-BE49-F238E27FC236}">
                <a16:creationId xmlns:a16="http://schemas.microsoft.com/office/drawing/2014/main" id="{5E53957F-2F32-A5EE-9712-4FDE7BA815E8}"/>
              </a:ext>
            </a:extLst>
          </p:cNvPr>
          <p:cNvSpPr>
            <a:spLocks noGrp="1"/>
          </p:cNvSpPr>
          <p:nvPr>
            <p:ph type="subTitle" idx="1"/>
          </p:nvPr>
        </p:nvSpPr>
        <p:spPr>
          <a:xfrm>
            <a:off x="1143000" y="4159404"/>
            <a:ext cx="6858000" cy="1098395"/>
          </a:xfrm>
        </p:spPr>
        <p:txBody>
          <a:bodyPr>
            <a:normAutofit/>
          </a:bodyPr>
          <a:lstStyle/>
          <a:p>
            <a:r>
              <a:rPr lang="en-US" sz="2200" b="1" spc="-10" dirty="0">
                <a:solidFill>
                  <a:srgbClr val="FFFFFF"/>
                </a:solidFill>
                <a:latin typeface="Arial"/>
                <a:cs typeface="Arial"/>
              </a:rPr>
              <a:t>Comer </a:t>
            </a:r>
            <a:r>
              <a:rPr lang="en-US" sz="2200" b="1" dirty="0">
                <a:solidFill>
                  <a:srgbClr val="FFFFFF"/>
                </a:solidFill>
                <a:latin typeface="Arial"/>
                <a:cs typeface="Arial"/>
              </a:rPr>
              <a:t>bien </a:t>
            </a:r>
            <a:r>
              <a:rPr lang="en-US" sz="2200" b="1" spc="-55" dirty="0">
                <a:solidFill>
                  <a:srgbClr val="FFFFFF"/>
                </a:solidFill>
                <a:latin typeface="Arial"/>
                <a:cs typeface="Arial"/>
              </a:rPr>
              <a:t>es </a:t>
            </a:r>
            <a:r>
              <a:rPr lang="en-US" sz="2200" b="1" dirty="0">
                <a:solidFill>
                  <a:srgbClr val="FFFFFF"/>
                </a:solidFill>
                <a:latin typeface="Arial"/>
                <a:cs typeface="Arial"/>
              </a:rPr>
              <a:t>importante </a:t>
            </a:r>
            <a:r>
              <a:rPr lang="en-US" sz="2200" b="1" spc="55" dirty="0">
                <a:solidFill>
                  <a:srgbClr val="FFFFFF"/>
                </a:solidFill>
                <a:latin typeface="Arial"/>
                <a:cs typeface="Arial"/>
              </a:rPr>
              <a:t>para </a:t>
            </a:r>
            <a:r>
              <a:rPr lang="en-US" sz="2200" b="1" spc="-10" dirty="0">
                <a:solidFill>
                  <a:srgbClr val="FFFFFF"/>
                </a:solidFill>
                <a:latin typeface="Arial"/>
                <a:cs typeface="Arial"/>
              </a:rPr>
              <a:t>tu </a:t>
            </a:r>
            <a:r>
              <a:rPr lang="en-US" sz="2200" b="1" dirty="0">
                <a:solidFill>
                  <a:srgbClr val="FFFFFF"/>
                </a:solidFill>
                <a:latin typeface="Arial"/>
                <a:cs typeface="Arial"/>
              </a:rPr>
              <a:t>salud </a:t>
            </a:r>
            <a:r>
              <a:rPr lang="en-US" sz="2200" b="1" spc="-25" dirty="0">
                <a:solidFill>
                  <a:srgbClr val="FFFFFF"/>
                </a:solidFill>
                <a:latin typeface="Arial"/>
                <a:cs typeface="Arial"/>
              </a:rPr>
              <a:t>y </a:t>
            </a:r>
            <a:r>
              <a:rPr lang="en-US" sz="2200" b="1" spc="-10" dirty="0">
                <a:solidFill>
                  <a:srgbClr val="FFFFFF"/>
                </a:solidFill>
                <a:latin typeface="Arial"/>
                <a:cs typeface="Arial"/>
              </a:rPr>
              <a:t>tu rendimiento deportivo. </a:t>
            </a:r>
            <a:r>
              <a:rPr lang="en-US" sz="2200" dirty="0">
                <a:solidFill>
                  <a:srgbClr val="FFFFFF"/>
                </a:solidFill>
                <a:latin typeface="Microsoft Sans Serif"/>
                <a:cs typeface="Microsoft Sans Serif"/>
              </a:rPr>
              <a:t>Comer </a:t>
            </a:r>
            <a:r>
              <a:rPr lang="en-US" sz="2200" spc="65" dirty="0">
                <a:solidFill>
                  <a:srgbClr val="FFFFFF"/>
                </a:solidFill>
                <a:latin typeface="Microsoft Sans Serif"/>
                <a:cs typeface="Microsoft Sans Serif"/>
              </a:rPr>
              <a:t>bien </a:t>
            </a:r>
            <a:r>
              <a:rPr lang="en-US" sz="2200" spc="-40" dirty="0">
                <a:solidFill>
                  <a:srgbClr val="FFFFFF"/>
                </a:solidFill>
                <a:latin typeface="Microsoft Sans Serif"/>
                <a:cs typeface="Microsoft Sans Serif"/>
              </a:rPr>
              <a:t>puede </a:t>
            </a:r>
            <a:r>
              <a:rPr lang="en-US" sz="2200" dirty="0">
                <a:solidFill>
                  <a:srgbClr val="FFFFFF"/>
                </a:solidFill>
                <a:latin typeface="Microsoft Sans Serif"/>
                <a:cs typeface="Microsoft Sans Serif"/>
              </a:rPr>
              <a:t>ser </a:t>
            </a:r>
            <a:r>
              <a:rPr lang="en-US" sz="2200" spc="-45" dirty="0">
                <a:solidFill>
                  <a:srgbClr val="FFFFFF"/>
                </a:solidFill>
                <a:latin typeface="Microsoft Sans Serif"/>
                <a:cs typeface="Microsoft Sans Serif"/>
              </a:rPr>
              <a:t>fácil </a:t>
            </a:r>
            <a:r>
              <a:rPr lang="en-US" sz="2200" spc="-10" dirty="0">
                <a:solidFill>
                  <a:srgbClr val="FFFFFF"/>
                </a:solidFill>
                <a:latin typeface="Microsoft Sans Serif"/>
                <a:cs typeface="Microsoft Sans Serif"/>
              </a:rPr>
              <a:t>porque </a:t>
            </a:r>
            <a:r>
              <a:rPr lang="en-US" sz="2200" dirty="0">
                <a:solidFill>
                  <a:srgbClr val="FFFFFF"/>
                </a:solidFill>
                <a:latin typeface="Microsoft Sans Serif"/>
                <a:cs typeface="Microsoft Sans Serif"/>
              </a:rPr>
              <a:t>hay muchas </a:t>
            </a:r>
            <a:r>
              <a:rPr lang="en-US" sz="2200" spc="-10" dirty="0">
                <a:solidFill>
                  <a:srgbClr val="FFFFFF"/>
                </a:solidFill>
                <a:latin typeface="Microsoft Sans Serif"/>
                <a:cs typeface="Microsoft Sans Serif"/>
              </a:rPr>
              <a:t>opciones </a:t>
            </a:r>
            <a:r>
              <a:rPr lang="en-US" sz="2200" dirty="0">
                <a:solidFill>
                  <a:srgbClr val="FFFFFF"/>
                </a:solidFill>
                <a:latin typeface="Microsoft Sans Serif"/>
                <a:cs typeface="Microsoft Sans Serif"/>
              </a:rPr>
              <a:t>saludables y deliciosas</a:t>
            </a:r>
            <a:r>
              <a:rPr lang="en-US" sz="2200" spc="-10" dirty="0">
                <a:solidFill>
                  <a:srgbClr val="FFFFFF"/>
                </a:solidFill>
                <a:latin typeface="Microsoft Sans Serif"/>
                <a:cs typeface="Microsoft Sans Serif"/>
              </a:rPr>
              <a:t>.</a:t>
            </a:r>
            <a:endParaRPr lang="en-US" sz="2200" dirty="0">
              <a:solidFill>
                <a:srgbClr val="FFFFFF"/>
              </a:solidFill>
              <a:latin typeface="Microsoft Sans Serif"/>
              <a:cs typeface="Microsoft Sans Serif"/>
            </a:endParaRPr>
          </a:p>
          <a:p>
            <a:endParaRPr lang="en-US" sz="2200" dirty="0">
              <a:solidFill>
                <a:srgbClr val="FFFFFF"/>
              </a:solidFill>
            </a:endParaRPr>
          </a:p>
        </p:txBody>
      </p:sp>
    </p:spTree>
    <p:extLst>
      <p:ext uri="{BB962C8B-B14F-4D97-AF65-F5344CB8AC3E}">
        <p14:creationId xmlns:p14="http://schemas.microsoft.com/office/powerpoint/2010/main" val="37996839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6AD393-2E2C-9DEF-275B-6C9258E0CD43}"/>
              </a:ext>
            </a:extLst>
          </p:cNvPr>
          <p:cNvPicPr>
            <a:picLocks noChangeAspect="1"/>
          </p:cNvPicPr>
          <p:nvPr/>
        </p:nvPicPr>
        <p:blipFill>
          <a:blip r:embed="rId3"/>
          <a:stretch>
            <a:fillRect/>
          </a:stretch>
        </p:blipFill>
        <p:spPr>
          <a:xfrm>
            <a:off x="628650" y="1029113"/>
            <a:ext cx="7687722" cy="786452"/>
          </a:xfrm>
          <a:prstGeom prst="rect">
            <a:avLst/>
          </a:prstGeom>
        </p:spPr>
      </p:pic>
      <p:pic>
        <p:nvPicPr>
          <p:cNvPr id="6" name="Picture 5">
            <a:extLst>
              <a:ext uri="{FF2B5EF4-FFF2-40B4-BE49-F238E27FC236}">
                <a16:creationId xmlns:a16="http://schemas.microsoft.com/office/drawing/2014/main" id="{941E90B0-4648-35C8-F9C9-7A72201B71AE}"/>
              </a:ext>
            </a:extLst>
          </p:cNvPr>
          <p:cNvPicPr>
            <a:picLocks noChangeAspect="1"/>
          </p:cNvPicPr>
          <p:nvPr/>
        </p:nvPicPr>
        <p:blipFill>
          <a:blip r:embed="rId4"/>
          <a:stretch>
            <a:fillRect/>
          </a:stretch>
        </p:blipFill>
        <p:spPr>
          <a:xfrm>
            <a:off x="628650" y="2393249"/>
            <a:ext cx="2986008" cy="3435638"/>
          </a:xfrm>
          <a:prstGeom prst="rect">
            <a:avLst/>
          </a:prstGeom>
        </p:spPr>
      </p:pic>
      <p:sp>
        <p:nvSpPr>
          <p:cNvPr id="7" name="object 14">
            <a:extLst>
              <a:ext uri="{FF2B5EF4-FFF2-40B4-BE49-F238E27FC236}">
                <a16:creationId xmlns:a16="http://schemas.microsoft.com/office/drawing/2014/main" id="{787922C5-3C37-7150-C3B8-6D2DE01D4D53}"/>
              </a:ext>
            </a:extLst>
          </p:cNvPr>
          <p:cNvSpPr txBox="1">
            <a:spLocks noGrp="1"/>
          </p:cNvSpPr>
          <p:nvPr>
            <p:ph idx="1"/>
          </p:nvPr>
        </p:nvSpPr>
        <p:spPr>
          <a:xfrm>
            <a:off x="4174413" y="1744379"/>
            <a:ext cx="2709862" cy="1580528"/>
          </a:xfrm>
          <a:prstGeom prst="rect">
            <a:avLst/>
          </a:prstGeom>
        </p:spPr>
        <p:txBody>
          <a:bodyPr vert="horz" wrap="square" lIns="0" tIns="11206" rIns="0" bIns="0" rtlCol="0">
            <a:spAutoFit/>
          </a:bodyPr>
          <a:lstStyle/>
          <a:p>
            <a:pPr marL="11206" marR="4483" indent="0">
              <a:lnSpc>
                <a:spcPct val="108700"/>
              </a:lnSpc>
              <a:spcBef>
                <a:spcPts val="88"/>
              </a:spcBef>
              <a:buNone/>
            </a:pPr>
            <a:r>
              <a:rPr sz="1900" b="1" spc="-9" dirty="0">
                <a:solidFill>
                  <a:srgbClr val="00AEEF"/>
                </a:solidFill>
                <a:latin typeface="Arial"/>
                <a:cs typeface="Arial"/>
              </a:rPr>
              <a:t>¿Sabías </a:t>
            </a:r>
            <a:r>
              <a:rPr sz="1900" b="1" spc="75" dirty="0">
                <a:solidFill>
                  <a:srgbClr val="00AEEF"/>
                </a:solidFill>
                <a:latin typeface="Arial"/>
                <a:cs typeface="Arial"/>
              </a:rPr>
              <a:t>que </a:t>
            </a:r>
            <a:r>
              <a:rPr sz="1900" b="1" spc="84" dirty="0">
                <a:solidFill>
                  <a:srgbClr val="00AEEF"/>
                </a:solidFill>
                <a:latin typeface="Arial"/>
                <a:cs typeface="Arial"/>
              </a:rPr>
              <a:t>una </a:t>
            </a:r>
            <a:r>
              <a:rPr sz="1900" b="1" dirty="0">
                <a:solidFill>
                  <a:srgbClr val="00AEEF"/>
                </a:solidFill>
                <a:latin typeface="Arial"/>
                <a:cs typeface="Arial"/>
              </a:rPr>
              <a:t>deshidratación del </a:t>
            </a:r>
            <a:r>
              <a:rPr sz="1900" b="1" spc="-22" dirty="0">
                <a:solidFill>
                  <a:srgbClr val="00AEEF"/>
                </a:solidFill>
                <a:latin typeface="Arial"/>
                <a:cs typeface="Arial"/>
              </a:rPr>
              <a:t>1-2% </a:t>
            </a:r>
            <a:r>
              <a:rPr sz="1900" b="1" spc="84" dirty="0">
                <a:solidFill>
                  <a:srgbClr val="00AEEF"/>
                </a:solidFill>
                <a:latin typeface="Arial"/>
                <a:cs typeface="Arial"/>
              </a:rPr>
              <a:t>de </a:t>
            </a:r>
            <a:r>
              <a:rPr sz="1900" b="1" dirty="0">
                <a:solidFill>
                  <a:srgbClr val="00AEEF"/>
                </a:solidFill>
                <a:latin typeface="Arial"/>
                <a:cs typeface="Arial"/>
              </a:rPr>
              <a:t>tu </a:t>
            </a:r>
            <a:r>
              <a:rPr sz="1900" b="1" spc="-9" dirty="0">
                <a:solidFill>
                  <a:srgbClr val="00AEEF"/>
                </a:solidFill>
                <a:latin typeface="Arial"/>
                <a:cs typeface="Arial"/>
              </a:rPr>
              <a:t>peso </a:t>
            </a:r>
            <a:r>
              <a:rPr sz="1900" b="1" spc="-18" dirty="0">
                <a:solidFill>
                  <a:srgbClr val="00AEEF"/>
                </a:solidFill>
                <a:latin typeface="Arial"/>
                <a:cs typeface="Arial"/>
              </a:rPr>
              <a:t>corporal </a:t>
            </a:r>
            <a:r>
              <a:rPr sz="1900" b="1" spc="-88" dirty="0">
                <a:solidFill>
                  <a:srgbClr val="00AEEF"/>
                </a:solidFill>
                <a:latin typeface="Arial"/>
                <a:cs typeface="Arial"/>
              </a:rPr>
              <a:t>puede </a:t>
            </a:r>
            <a:r>
              <a:rPr sz="1900" b="1" spc="-9" dirty="0">
                <a:solidFill>
                  <a:srgbClr val="00AEEF"/>
                </a:solidFill>
                <a:latin typeface="Arial"/>
                <a:cs typeface="Arial"/>
              </a:rPr>
              <a:t>disminuir </a:t>
            </a:r>
            <a:r>
              <a:rPr sz="1900" b="1" spc="-18" dirty="0">
                <a:solidFill>
                  <a:srgbClr val="00AEEF"/>
                </a:solidFill>
                <a:latin typeface="Arial"/>
                <a:cs typeface="Arial"/>
              </a:rPr>
              <a:t>tu rendimiento </a:t>
            </a:r>
            <a:r>
              <a:rPr sz="1900" b="1" spc="-9" dirty="0">
                <a:solidFill>
                  <a:srgbClr val="00AEEF"/>
                </a:solidFill>
                <a:latin typeface="Arial"/>
                <a:cs typeface="Arial"/>
              </a:rPr>
              <a:t>deportivo</a:t>
            </a:r>
            <a:r>
              <a:rPr sz="1900" b="1" spc="-22" dirty="0">
                <a:solidFill>
                  <a:srgbClr val="00AEEF"/>
                </a:solidFill>
                <a:latin typeface="Arial"/>
                <a:cs typeface="Arial"/>
              </a:rPr>
              <a:t>?</a:t>
            </a:r>
            <a:endParaRPr sz="1900" dirty="0">
              <a:latin typeface="Arial"/>
              <a:cs typeface="Arial"/>
            </a:endParaRPr>
          </a:p>
        </p:txBody>
      </p:sp>
      <p:sp>
        <p:nvSpPr>
          <p:cNvPr id="8" name="object 27">
            <a:extLst>
              <a:ext uri="{FF2B5EF4-FFF2-40B4-BE49-F238E27FC236}">
                <a16:creationId xmlns:a16="http://schemas.microsoft.com/office/drawing/2014/main" id="{1230DCE2-8F3F-C600-688C-CD45563DA286}"/>
              </a:ext>
            </a:extLst>
          </p:cNvPr>
          <p:cNvSpPr/>
          <p:nvPr/>
        </p:nvSpPr>
        <p:spPr>
          <a:xfrm>
            <a:off x="7160421" y="1690984"/>
            <a:ext cx="1170454" cy="1924050"/>
          </a:xfrm>
          <a:custGeom>
            <a:avLst/>
            <a:gdLst/>
            <a:ahLst/>
            <a:cxnLst/>
            <a:rect l="l" t="t" r="r" b="b"/>
            <a:pathLst>
              <a:path w="1326515" h="2180590">
                <a:moveTo>
                  <a:pt x="661338" y="0"/>
                </a:moveTo>
                <a:lnTo>
                  <a:pt x="659775" y="3594"/>
                </a:lnTo>
                <a:lnTo>
                  <a:pt x="659115" y="5664"/>
                </a:lnTo>
                <a:lnTo>
                  <a:pt x="501741" y="271203"/>
                </a:lnTo>
                <a:lnTo>
                  <a:pt x="450376" y="359667"/>
                </a:lnTo>
                <a:lnTo>
                  <a:pt x="425032" y="404144"/>
                </a:lnTo>
                <a:lnTo>
                  <a:pt x="399973" y="448826"/>
                </a:lnTo>
                <a:lnTo>
                  <a:pt x="375243" y="493747"/>
                </a:lnTo>
                <a:lnTo>
                  <a:pt x="350886" y="538937"/>
                </a:lnTo>
                <a:lnTo>
                  <a:pt x="326947" y="584428"/>
                </a:lnTo>
                <a:lnTo>
                  <a:pt x="259847" y="713929"/>
                </a:lnTo>
                <a:lnTo>
                  <a:pt x="193334" y="843819"/>
                </a:lnTo>
                <a:lnTo>
                  <a:pt x="149557" y="930767"/>
                </a:lnTo>
                <a:lnTo>
                  <a:pt x="106398" y="1018095"/>
                </a:lnTo>
                <a:lnTo>
                  <a:pt x="84840" y="1064252"/>
                </a:lnTo>
                <a:lnTo>
                  <a:pt x="65080" y="1111345"/>
                </a:lnTo>
                <a:lnTo>
                  <a:pt x="47453" y="1159425"/>
                </a:lnTo>
                <a:lnTo>
                  <a:pt x="32295" y="1208546"/>
                </a:lnTo>
                <a:lnTo>
                  <a:pt x="19942" y="1258760"/>
                </a:lnTo>
                <a:lnTo>
                  <a:pt x="10729" y="1310119"/>
                </a:lnTo>
                <a:lnTo>
                  <a:pt x="4556" y="1361140"/>
                </a:lnTo>
                <a:lnTo>
                  <a:pt x="966" y="1411358"/>
                </a:lnTo>
                <a:lnTo>
                  <a:pt x="0" y="1460752"/>
                </a:lnTo>
                <a:lnTo>
                  <a:pt x="1695" y="1509302"/>
                </a:lnTo>
                <a:lnTo>
                  <a:pt x="6093" y="1556985"/>
                </a:lnTo>
                <a:lnTo>
                  <a:pt x="13234" y="1603781"/>
                </a:lnTo>
                <a:lnTo>
                  <a:pt x="23156" y="1649669"/>
                </a:lnTo>
                <a:lnTo>
                  <a:pt x="35900" y="1694629"/>
                </a:lnTo>
                <a:lnTo>
                  <a:pt x="51506" y="1738639"/>
                </a:lnTo>
                <a:lnTo>
                  <a:pt x="70013" y="1781678"/>
                </a:lnTo>
                <a:lnTo>
                  <a:pt x="91461" y="1823725"/>
                </a:lnTo>
                <a:lnTo>
                  <a:pt x="115889" y="1864760"/>
                </a:lnTo>
                <a:lnTo>
                  <a:pt x="143338" y="1904762"/>
                </a:lnTo>
                <a:lnTo>
                  <a:pt x="173848" y="1943709"/>
                </a:lnTo>
                <a:lnTo>
                  <a:pt x="210418" y="1984262"/>
                </a:lnTo>
                <a:lnTo>
                  <a:pt x="248923" y="2020719"/>
                </a:lnTo>
                <a:lnTo>
                  <a:pt x="289299" y="2053202"/>
                </a:lnTo>
                <a:lnTo>
                  <a:pt x="331481" y="2081834"/>
                </a:lnTo>
                <a:lnTo>
                  <a:pt x="375405" y="2106737"/>
                </a:lnTo>
                <a:lnTo>
                  <a:pt x="421008" y="2128035"/>
                </a:lnTo>
                <a:lnTo>
                  <a:pt x="468225" y="2145850"/>
                </a:lnTo>
                <a:lnTo>
                  <a:pt x="516991" y="2160305"/>
                </a:lnTo>
                <a:lnTo>
                  <a:pt x="567243" y="2171522"/>
                </a:lnTo>
                <a:lnTo>
                  <a:pt x="610434" y="2177682"/>
                </a:lnTo>
                <a:lnTo>
                  <a:pt x="654405" y="2180066"/>
                </a:lnTo>
                <a:lnTo>
                  <a:pt x="698900" y="2178763"/>
                </a:lnTo>
                <a:lnTo>
                  <a:pt x="743660" y="2173859"/>
                </a:lnTo>
                <a:lnTo>
                  <a:pt x="788429" y="2165442"/>
                </a:lnTo>
                <a:lnTo>
                  <a:pt x="832950" y="2153600"/>
                </a:lnTo>
                <a:lnTo>
                  <a:pt x="876965" y="2138420"/>
                </a:lnTo>
                <a:lnTo>
                  <a:pt x="920217" y="2119990"/>
                </a:lnTo>
                <a:lnTo>
                  <a:pt x="962450" y="2098398"/>
                </a:lnTo>
                <a:lnTo>
                  <a:pt x="1003405" y="2073730"/>
                </a:lnTo>
                <a:lnTo>
                  <a:pt x="1042825" y="2046076"/>
                </a:lnTo>
                <a:lnTo>
                  <a:pt x="1080454" y="2015522"/>
                </a:lnTo>
                <a:lnTo>
                  <a:pt x="1116034" y="1982156"/>
                </a:lnTo>
                <a:lnTo>
                  <a:pt x="1149307" y="1946065"/>
                </a:lnTo>
                <a:lnTo>
                  <a:pt x="1180018" y="1907338"/>
                </a:lnTo>
                <a:lnTo>
                  <a:pt x="1207907" y="1866061"/>
                </a:lnTo>
                <a:lnTo>
                  <a:pt x="1233404" y="1821858"/>
                </a:lnTo>
                <a:lnTo>
                  <a:pt x="1255798" y="1776364"/>
                </a:lnTo>
                <a:lnTo>
                  <a:pt x="1275061" y="1729561"/>
                </a:lnTo>
                <a:lnTo>
                  <a:pt x="1291168" y="1681432"/>
                </a:lnTo>
                <a:lnTo>
                  <a:pt x="1304093" y="1631958"/>
                </a:lnTo>
                <a:lnTo>
                  <a:pt x="1313809" y="1581120"/>
                </a:lnTo>
                <a:lnTo>
                  <a:pt x="1320290" y="1528902"/>
                </a:lnTo>
                <a:lnTo>
                  <a:pt x="1326157" y="1470482"/>
                </a:lnTo>
                <a:lnTo>
                  <a:pt x="1326157" y="1425244"/>
                </a:lnTo>
                <a:lnTo>
                  <a:pt x="1321471" y="1374648"/>
                </a:lnTo>
                <a:lnTo>
                  <a:pt x="1316299" y="1326394"/>
                </a:lnTo>
                <a:lnTo>
                  <a:pt x="1308350" y="1279137"/>
                </a:lnTo>
                <a:lnTo>
                  <a:pt x="1297861" y="1232810"/>
                </a:lnTo>
                <a:lnTo>
                  <a:pt x="1285068" y="1187348"/>
                </a:lnTo>
                <a:lnTo>
                  <a:pt x="1270206" y="1142686"/>
                </a:lnTo>
                <a:lnTo>
                  <a:pt x="1253511" y="1098759"/>
                </a:lnTo>
                <a:lnTo>
                  <a:pt x="1235219" y="1055502"/>
                </a:lnTo>
                <a:lnTo>
                  <a:pt x="1215566" y="1012850"/>
                </a:lnTo>
                <a:lnTo>
                  <a:pt x="1193342" y="966667"/>
                </a:lnTo>
                <a:lnTo>
                  <a:pt x="1170894" y="920636"/>
                </a:lnTo>
                <a:lnTo>
                  <a:pt x="1148223" y="874755"/>
                </a:lnTo>
                <a:lnTo>
                  <a:pt x="1125333" y="829024"/>
                </a:lnTo>
                <a:lnTo>
                  <a:pt x="1102225" y="783441"/>
                </a:lnTo>
                <a:lnTo>
                  <a:pt x="1078900" y="738005"/>
                </a:lnTo>
                <a:lnTo>
                  <a:pt x="1055361" y="692715"/>
                </a:lnTo>
                <a:lnTo>
                  <a:pt x="1007647" y="602569"/>
                </a:lnTo>
                <a:lnTo>
                  <a:pt x="959099" y="512994"/>
                </a:lnTo>
                <a:lnTo>
                  <a:pt x="909731" y="423980"/>
                </a:lnTo>
                <a:lnTo>
                  <a:pt x="859560" y="335519"/>
                </a:lnTo>
                <a:lnTo>
                  <a:pt x="808601" y="247601"/>
                </a:lnTo>
                <a:lnTo>
                  <a:pt x="756869" y="160219"/>
                </a:lnTo>
                <a:lnTo>
                  <a:pt x="713678" y="88336"/>
                </a:lnTo>
                <a:lnTo>
                  <a:pt x="661338" y="0"/>
                </a:lnTo>
                <a:close/>
              </a:path>
            </a:pathLst>
          </a:custGeom>
          <a:solidFill>
            <a:srgbClr val="27AAE1"/>
          </a:solidFill>
        </p:spPr>
        <p:txBody>
          <a:bodyPr wrap="square" lIns="0" tIns="0" rIns="0" bIns="0" rtlCol="0"/>
          <a:lstStyle/>
          <a:p>
            <a:endParaRPr sz="1588"/>
          </a:p>
        </p:txBody>
      </p:sp>
      <p:sp>
        <p:nvSpPr>
          <p:cNvPr id="10" name="object 7">
            <a:extLst>
              <a:ext uri="{FF2B5EF4-FFF2-40B4-BE49-F238E27FC236}">
                <a16:creationId xmlns:a16="http://schemas.microsoft.com/office/drawing/2014/main" id="{52C50FA7-22BD-4EDB-6E74-8CBC37EE2A67}"/>
              </a:ext>
            </a:extLst>
          </p:cNvPr>
          <p:cNvSpPr txBox="1">
            <a:spLocks/>
          </p:cNvSpPr>
          <p:nvPr/>
        </p:nvSpPr>
        <p:spPr>
          <a:xfrm>
            <a:off x="628650" y="225882"/>
            <a:ext cx="6958853" cy="692399"/>
          </a:xfrm>
          <a:prstGeom prst="rect">
            <a:avLst/>
          </a:prstGeom>
        </p:spPr>
        <p:txBody>
          <a:bodyPr vert="horz" wrap="square" lIns="0" tIns="12093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386">
              <a:lnSpc>
                <a:spcPct val="100000"/>
              </a:lnSpc>
              <a:spcBef>
                <a:spcPts val="88"/>
              </a:spcBef>
            </a:pPr>
            <a:r>
              <a:rPr lang="en-US" sz="3706" spc="-146" dirty="0"/>
              <a:t>Signos </a:t>
            </a:r>
            <a:r>
              <a:rPr lang="en-US" sz="3706" spc="154" dirty="0"/>
              <a:t>de </a:t>
            </a:r>
            <a:r>
              <a:rPr lang="en-US" sz="3706" spc="-9" dirty="0"/>
              <a:t>deshidratación</a:t>
            </a:r>
            <a:endParaRPr lang="en-US" sz="3706" dirty="0"/>
          </a:p>
        </p:txBody>
      </p:sp>
      <p:pic>
        <p:nvPicPr>
          <p:cNvPr id="12" name="Picture 11">
            <a:extLst>
              <a:ext uri="{FF2B5EF4-FFF2-40B4-BE49-F238E27FC236}">
                <a16:creationId xmlns:a16="http://schemas.microsoft.com/office/drawing/2014/main" id="{0859A85F-4723-D988-1789-EFAE0030F621}"/>
              </a:ext>
            </a:extLst>
          </p:cNvPr>
          <p:cNvPicPr>
            <a:picLocks noChangeAspect="1"/>
          </p:cNvPicPr>
          <p:nvPr/>
        </p:nvPicPr>
        <p:blipFill>
          <a:blip r:embed="rId5"/>
          <a:stretch>
            <a:fillRect/>
          </a:stretch>
        </p:blipFill>
        <p:spPr>
          <a:xfrm>
            <a:off x="4339610" y="4269688"/>
            <a:ext cx="3376807" cy="2289640"/>
          </a:xfrm>
          <a:prstGeom prst="rect">
            <a:avLst/>
          </a:prstGeom>
        </p:spPr>
      </p:pic>
      <p:sp>
        <p:nvSpPr>
          <p:cNvPr id="13" name="TextBox 12">
            <a:extLst>
              <a:ext uri="{FF2B5EF4-FFF2-40B4-BE49-F238E27FC236}">
                <a16:creationId xmlns:a16="http://schemas.microsoft.com/office/drawing/2014/main" id="{12470320-BF6C-DC1F-D0D1-2F0C41F362AB}"/>
              </a:ext>
            </a:extLst>
          </p:cNvPr>
          <p:cNvSpPr txBox="1"/>
          <p:nvPr/>
        </p:nvSpPr>
        <p:spPr>
          <a:xfrm>
            <a:off x="5077568" y="3615034"/>
            <a:ext cx="2509935" cy="615553"/>
          </a:xfrm>
          <a:prstGeom prst="rect">
            <a:avLst/>
          </a:prstGeom>
          <a:noFill/>
        </p:spPr>
        <p:txBody>
          <a:bodyPr wrap="square" rtlCol="0">
            <a:spAutoFit/>
          </a:bodyPr>
          <a:lstStyle/>
          <a:p>
            <a:r>
              <a:rPr lang="en-US" sz="1600" b="1" i="0" dirty="0">
                <a:solidFill>
                  <a:srgbClr val="333333"/>
                </a:solidFill>
                <a:effectLst/>
                <a:latin typeface="Open Sans" panose="020B0606030504020204" pitchFamily="34" charset="0"/>
              </a:rPr>
              <a:t>Detectar la deshidratación</a:t>
            </a:r>
            <a:endParaRPr lang="en-US" sz="1600" b="0" i="0" dirty="0">
              <a:solidFill>
                <a:srgbClr val="333333"/>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837232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BEDD44F-01CD-2C73-7821-EF3E57FE70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63"/>
          <a:stretch/>
        </p:blipFill>
        <p:spPr bwMode="auto">
          <a:xfrm>
            <a:off x="20" y="-3521"/>
            <a:ext cx="9143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25DB4B6-76E7-3D1C-5376-E8C0B779724F}"/>
              </a:ext>
            </a:extLst>
          </p:cNvPr>
          <p:cNvSpPr>
            <a:spLocks noGrp="1"/>
          </p:cNvSpPr>
          <p:nvPr>
            <p:ph idx="1"/>
          </p:nvPr>
        </p:nvSpPr>
        <p:spPr>
          <a:xfrm>
            <a:off x="425196" y="4956314"/>
            <a:ext cx="8293608" cy="1306417"/>
          </a:xfrm>
        </p:spPr>
        <p:txBody>
          <a:bodyPr>
            <a:normAutofit lnSpcReduction="10000"/>
          </a:bodyPr>
          <a:lstStyle/>
          <a:p>
            <a:pPr marL="0" indent="0">
              <a:lnSpc>
                <a:spcPct val="100000"/>
              </a:lnSpc>
              <a:buNone/>
            </a:pPr>
            <a:r>
              <a:rPr lang="en-US" dirty="0"/>
              <a:t>Seguir las recomendaciones de Mi Plato es una forma segura y deliciosa de comer sano.  Buena suerte en su camino hacia una buena Nutrición. </a:t>
            </a:r>
          </a:p>
        </p:txBody>
      </p:sp>
    </p:spTree>
    <p:extLst>
      <p:ext uri="{BB962C8B-B14F-4D97-AF65-F5344CB8AC3E}">
        <p14:creationId xmlns:p14="http://schemas.microsoft.com/office/powerpoint/2010/main" val="265203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B7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09B0A-582B-6F53-D692-1BEFC20BDBDE}"/>
              </a:ext>
            </a:extLst>
          </p:cNvPr>
          <p:cNvSpPr>
            <a:spLocks noGrp="1"/>
          </p:cNvSpPr>
          <p:nvPr>
            <p:ph type="title"/>
          </p:nvPr>
        </p:nvSpPr>
        <p:spPr>
          <a:xfrm>
            <a:off x="6699380" y="618681"/>
            <a:ext cx="2081146" cy="4794567"/>
          </a:xfrm>
        </p:spPr>
        <p:txBody>
          <a:bodyPr vert="horz" lIns="91440" tIns="45720" rIns="91440" bIns="45720" rtlCol="0" anchor="ctr">
            <a:normAutofit/>
          </a:bodyPr>
          <a:lstStyle/>
          <a:p>
            <a:r>
              <a:rPr lang="en-US" sz="2800" dirty="0">
                <a:solidFill>
                  <a:schemeClr val="bg1"/>
                </a:solidFill>
              </a:rPr>
              <a:t>Gracias por su interés en una nutrición e hidratación saludables. </a:t>
            </a:r>
            <a:endParaRPr lang="en-US" sz="3100" dirty="0">
              <a:solidFill>
                <a:schemeClr val="bg1"/>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EB12F1A-4122-8E30-3F23-773503F7193B}"/>
              </a:ext>
            </a:extLst>
          </p:cNvPr>
          <p:cNvPicPr>
            <a:picLocks noGrp="1" noChangeAspect="1"/>
          </p:cNvPicPr>
          <p:nvPr>
            <p:ph idx="1"/>
          </p:nvPr>
        </p:nvPicPr>
        <p:blipFill rotWithShape="1">
          <a:blip r:embed="rId3"/>
          <a:srcRect t="9596"/>
          <a:stretch/>
        </p:blipFill>
        <p:spPr>
          <a:xfrm>
            <a:off x="732188" y="942538"/>
            <a:ext cx="5372416" cy="4808332"/>
          </a:xfrm>
          <a:prstGeom prst="rect">
            <a:avLst/>
          </a:prstGeom>
          <a:effectLst/>
        </p:spPr>
      </p:pic>
    </p:spTree>
    <p:extLst>
      <p:ext uri="{BB962C8B-B14F-4D97-AF65-F5344CB8AC3E}">
        <p14:creationId xmlns:p14="http://schemas.microsoft.com/office/powerpoint/2010/main" val="151180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2654-C2E4-B8F2-E1AE-C537B6942A0C}"/>
              </a:ext>
            </a:extLst>
          </p:cNvPr>
          <p:cNvSpPr>
            <a:spLocks noGrp="1"/>
          </p:cNvSpPr>
          <p:nvPr>
            <p:ph type="title"/>
          </p:nvPr>
        </p:nvSpPr>
        <p:spPr/>
        <p:txBody>
          <a:bodyPr>
            <a:normAutofit/>
          </a:bodyPr>
          <a:lstStyle/>
          <a:p>
            <a:r>
              <a:rPr lang="en-US"/>
              <a:t>Reconocimiento</a:t>
            </a:r>
            <a:endParaRPr lang="en-US" dirty="0"/>
          </a:p>
        </p:txBody>
      </p:sp>
      <p:sp>
        <p:nvSpPr>
          <p:cNvPr id="3" name="Content Placeholder 2">
            <a:extLst>
              <a:ext uri="{FF2B5EF4-FFF2-40B4-BE49-F238E27FC236}">
                <a16:creationId xmlns:a16="http://schemas.microsoft.com/office/drawing/2014/main" id="{881809EF-CE14-DFE8-F84C-F9AA144CC5EE}"/>
              </a:ext>
            </a:extLst>
          </p:cNvPr>
          <p:cNvSpPr>
            <a:spLocks noGrp="1"/>
          </p:cNvSpPr>
          <p:nvPr>
            <p:ph idx="1"/>
          </p:nvPr>
        </p:nvSpPr>
        <p:spPr/>
        <p:txBody>
          <a:bodyPr/>
          <a:lstStyle/>
          <a:p>
            <a:pPr marL="0" marR="0" indent="0">
              <a:lnSpc>
                <a:spcPct val="107000"/>
              </a:lnSpc>
              <a:spcBef>
                <a:spcPts val="0"/>
              </a:spcBef>
              <a:spcAft>
                <a:spcPts val="800"/>
              </a:spcAft>
              <a:buNone/>
            </a:pPr>
            <a:r>
              <a:rPr lang="es-ES" sz="1800" kern="100" dirty="0">
                <a:latin typeface="Aptos" panose="020B0004020202020204" pitchFamily="34" charset="0"/>
                <a:ea typeface="Aptos" panose="020B0004020202020204" pitchFamily="34" charset="0"/>
                <a:cs typeface="Times New Roman" panose="02020603050405020304" pitchFamily="18" charset="0"/>
              </a:rPr>
              <a:t>La versión original de este documento se desarrolló con fondos de muchas fuentes, incluso en los Estados Unidos por la Subvención Número NU27DD000021 de los Centros para el Control y la Prevención de Enfermedades (CDC) del Departamento de Salud y Servicios Humanos de los Estados Unidos (HHS), con $18.1 millones (64%) financiados con fondos federales de los Estados Unidos y $10.2 millones (36%) respaldados por fuentes no federales. 
El contenido de este documento es responsabilidad exclusiva de los autores y no representa necesariamente los puntos de vista oficiales de los Centros para el Control y la Prevención de Enfermedades o el Departamento de Salud y Servicios Humanos de los Estados Unidos.</a:t>
            </a:r>
            <a:endParaRPr lang="en-US" dirty="0"/>
          </a:p>
        </p:txBody>
      </p:sp>
    </p:spTree>
    <p:extLst>
      <p:ext uri="{BB962C8B-B14F-4D97-AF65-F5344CB8AC3E}">
        <p14:creationId xmlns:p14="http://schemas.microsoft.com/office/powerpoint/2010/main" val="215446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0BEDD44F-01CD-2C73-7821-EF3E57FE70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63"/>
          <a:stretch/>
        </p:blipFill>
        <p:spPr bwMode="auto">
          <a:xfrm>
            <a:off x="20" y="-3521"/>
            <a:ext cx="9143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Rounded Corners 2056">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7036903"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25DB4B6-76E7-3D1C-5376-E8C0B779724F}"/>
              </a:ext>
            </a:extLst>
          </p:cNvPr>
          <p:cNvSpPr>
            <a:spLocks noGrp="1"/>
          </p:cNvSpPr>
          <p:nvPr>
            <p:ph idx="1"/>
          </p:nvPr>
        </p:nvSpPr>
        <p:spPr>
          <a:xfrm>
            <a:off x="425196" y="4956314"/>
            <a:ext cx="8293608" cy="1306417"/>
          </a:xfrm>
        </p:spPr>
        <p:txBody>
          <a:bodyPr>
            <a:normAutofit/>
          </a:bodyPr>
          <a:lstStyle/>
          <a:p>
            <a:pPr marL="0" indent="0">
              <a:buNone/>
            </a:pPr>
            <a:r>
              <a:rPr lang="en-US" sz="3200" dirty="0" err="1"/>
              <a:t>Seguir</a:t>
            </a:r>
            <a:r>
              <a:rPr lang="en-US" sz="3200" dirty="0"/>
              <a:t> Mi Plato facilita planificar comidas y tentempiés saludables.</a:t>
            </a:r>
          </a:p>
        </p:txBody>
      </p:sp>
    </p:spTree>
    <p:extLst>
      <p:ext uri="{BB962C8B-B14F-4D97-AF65-F5344CB8AC3E}">
        <p14:creationId xmlns:p14="http://schemas.microsoft.com/office/powerpoint/2010/main" val="391582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54B4AD-C328-C5B5-9F38-228DA40B7EFF}"/>
              </a:ext>
            </a:extLst>
          </p:cNvPr>
          <p:cNvSpPr>
            <a:spLocks noGrp="1"/>
          </p:cNvSpPr>
          <p:nvPr>
            <p:ph type="title"/>
          </p:nvPr>
        </p:nvSpPr>
        <p:spPr>
          <a:xfrm>
            <a:off x="438356" y="891652"/>
            <a:ext cx="3309016" cy="3464362"/>
          </a:xfrm>
        </p:spPr>
        <p:txBody>
          <a:bodyPr vert="horz" lIns="91440" tIns="45720" rIns="91440" bIns="45720" rtlCol="0" anchor="b">
            <a:normAutofit fontScale="90000"/>
          </a:bodyPr>
          <a:lstStyle/>
          <a:p>
            <a:br>
              <a:rPr lang="en-US" sz="3000" kern="1200" dirty="0">
                <a:solidFill>
                  <a:srgbClr val="FFFFFF"/>
                </a:solidFill>
                <a:latin typeface="+mj-lt"/>
                <a:ea typeface="+mj-ea"/>
                <a:cs typeface="+mj-cs"/>
              </a:rPr>
            </a:br>
            <a:br>
              <a:rPr lang="en-US" sz="3000" kern="1200" dirty="0">
                <a:solidFill>
                  <a:srgbClr val="FFFFFF"/>
                </a:solidFill>
                <a:latin typeface="+mj-lt"/>
                <a:ea typeface="+mj-ea"/>
                <a:cs typeface="+mj-cs"/>
              </a:rPr>
            </a:br>
            <a:r>
              <a:rPr lang="en-US" sz="3000" kern="1200" dirty="0">
                <a:solidFill>
                  <a:srgbClr val="FFFFFF"/>
                </a:solidFill>
                <a:latin typeface="+mj-lt"/>
                <a:ea typeface="+mj-ea"/>
                <a:cs typeface="+mj-cs"/>
              </a:rPr>
              <a:t>Mi Plato </a:t>
            </a:r>
            <a:r>
              <a:rPr lang="en-US" sz="3000" kern="1200" dirty="0" err="1">
                <a:solidFill>
                  <a:srgbClr val="FFFFFF"/>
                </a:solidFill>
                <a:latin typeface="+mj-lt"/>
                <a:ea typeface="+mj-ea"/>
                <a:cs typeface="+mj-cs"/>
              </a:rPr>
              <a:t>sirve</a:t>
            </a:r>
            <a:r>
              <a:rPr lang="en-US" sz="3000" kern="1200" dirty="0">
                <a:solidFill>
                  <a:srgbClr val="FFFFFF"/>
                </a:solidFill>
                <a:latin typeface="+mj-lt"/>
                <a:ea typeface="+mj-ea"/>
                <a:cs typeface="+mj-cs"/>
              </a:rPr>
              <a:t> para </a:t>
            </a:r>
            <a:r>
              <a:rPr lang="en-US" sz="3000" kern="1200" dirty="0" err="1">
                <a:solidFill>
                  <a:srgbClr val="FFFFFF"/>
                </a:solidFill>
                <a:latin typeface="+mj-lt"/>
                <a:ea typeface="+mj-ea"/>
                <a:cs typeface="+mj-cs"/>
              </a:rPr>
              <a:t>todas</a:t>
            </a:r>
            <a:r>
              <a:rPr lang="en-US" sz="3000" kern="1200" dirty="0">
                <a:solidFill>
                  <a:srgbClr val="FFFFFF"/>
                </a:solidFill>
                <a:latin typeface="+mj-lt"/>
                <a:ea typeface="+mj-ea"/>
                <a:cs typeface="+mj-cs"/>
              </a:rPr>
              <a:t> las </a:t>
            </a:r>
            <a:r>
              <a:rPr lang="en-US" sz="3000" kern="1200" dirty="0" err="1">
                <a:solidFill>
                  <a:srgbClr val="FFFFFF"/>
                </a:solidFill>
                <a:latin typeface="+mj-lt"/>
                <a:ea typeface="+mj-ea"/>
                <a:cs typeface="+mj-cs"/>
              </a:rPr>
              <a:t>culturas</a:t>
            </a:r>
            <a:r>
              <a:rPr lang="en-US" sz="3000" kern="1200" dirty="0">
                <a:solidFill>
                  <a:srgbClr val="FFFFFF"/>
                </a:solidFill>
                <a:latin typeface="+mj-lt"/>
                <a:ea typeface="+mj-ea"/>
                <a:cs typeface="+mj-cs"/>
              </a:rPr>
              <a:t>.</a:t>
            </a:r>
            <a:br>
              <a:rPr lang="en-US" sz="3000" kern="1200" dirty="0">
                <a:solidFill>
                  <a:srgbClr val="FFFFFF"/>
                </a:solidFill>
                <a:latin typeface="+mj-lt"/>
                <a:ea typeface="+mj-ea"/>
                <a:cs typeface="+mj-cs"/>
              </a:rPr>
            </a:br>
            <a:br>
              <a:rPr lang="en-US" sz="3000" kern="1200" dirty="0">
                <a:solidFill>
                  <a:srgbClr val="FFFFFF"/>
                </a:solidFill>
                <a:latin typeface="+mj-lt"/>
                <a:ea typeface="+mj-ea"/>
                <a:cs typeface="+mj-cs"/>
              </a:rPr>
            </a:br>
            <a:r>
              <a:rPr lang="en-US" sz="3000" kern="1200" dirty="0" err="1">
                <a:solidFill>
                  <a:srgbClr val="FFFFFF"/>
                </a:solidFill>
                <a:latin typeface="+mj-lt"/>
                <a:ea typeface="+mj-ea"/>
                <a:cs typeface="+mj-cs"/>
              </a:rPr>
              <a:t>Sólo</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tienes</a:t>
            </a:r>
            <a:r>
              <a:rPr lang="en-US" sz="3000" kern="1200" dirty="0">
                <a:solidFill>
                  <a:srgbClr val="FFFFFF"/>
                </a:solidFill>
                <a:latin typeface="+mj-lt"/>
                <a:ea typeface="+mj-ea"/>
                <a:cs typeface="+mj-cs"/>
              </a:rPr>
              <a:t> que </a:t>
            </a:r>
            <a:r>
              <a:rPr lang="en-US" sz="3000" kern="1200" dirty="0" err="1">
                <a:solidFill>
                  <a:srgbClr val="FFFFFF"/>
                </a:solidFill>
                <a:latin typeface="+mj-lt"/>
                <a:ea typeface="+mj-ea"/>
                <a:cs typeface="+mj-cs"/>
              </a:rPr>
              <a:t>elegir</a:t>
            </a:r>
            <a:r>
              <a:rPr lang="en-US" sz="3000" kern="1200" dirty="0">
                <a:solidFill>
                  <a:srgbClr val="FFFFFF"/>
                </a:solidFill>
                <a:latin typeface="+mj-lt"/>
                <a:ea typeface="+mj-ea"/>
                <a:cs typeface="+mj-cs"/>
              </a:rPr>
              <a:t> los </a:t>
            </a:r>
            <a:r>
              <a:rPr lang="en-US" sz="3000" kern="1200" dirty="0" err="1">
                <a:solidFill>
                  <a:srgbClr val="FFFFFF"/>
                </a:solidFill>
                <a:latin typeface="+mj-lt"/>
                <a:ea typeface="+mj-ea"/>
                <a:cs typeface="+mj-cs"/>
              </a:rPr>
              <a:t>alimentos</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saludables</a:t>
            </a:r>
            <a:r>
              <a:rPr lang="en-US" sz="3000" kern="1200" dirty="0">
                <a:solidFill>
                  <a:srgbClr val="FFFFFF"/>
                </a:solidFill>
                <a:latin typeface="+mj-lt"/>
                <a:ea typeface="+mj-ea"/>
                <a:cs typeface="+mj-cs"/>
              </a:rPr>
              <a:t> por </a:t>
            </a:r>
            <a:r>
              <a:rPr lang="en-US" sz="3000" kern="1200" dirty="0" err="1">
                <a:solidFill>
                  <a:srgbClr val="FFFFFF"/>
                </a:solidFill>
                <a:latin typeface="+mj-lt"/>
                <a:ea typeface="+mj-ea"/>
                <a:cs typeface="+mj-cs"/>
              </a:rPr>
              <a:t>grupos</a:t>
            </a:r>
            <a:r>
              <a:rPr lang="en-US" sz="3000" kern="1200" dirty="0">
                <a:solidFill>
                  <a:srgbClr val="FFFFFF"/>
                </a:solidFill>
                <a:latin typeface="+mj-lt"/>
                <a:ea typeface="+mj-ea"/>
                <a:cs typeface="+mj-cs"/>
              </a:rPr>
              <a:t> que se </a:t>
            </a:r>
            <a:r>
              <a:rPr lang="en-US" sz="3000" kern="1200" dirty="0" err="1">
                <a:solidFill>
                  <a:srgbClr val="FFFFFF"/>
                </a:solidFill>
                <a:latin typeface="+mj-lt"/>
                <a:ea typeface="+mj-ea"/>
                <a:cs typeface="+mj-cs"/>
              </a:rPr>
              <a:t>muestran</a:t>
            </a:r>
            <a:r>
              <a:rPr lang="en-US" sz="3000" kern="1200" dirty="0">
                <a:solidFill>
                  <a:srgbClr val="FFFFFF"/>
                </a:solidFill>
                <a:latin typeface="+mj-lt"/>
                <a:ea typeface="+mj-ea"/>
                <a:cs typeface="+mj-cs"/>
              </a:rPr>
              <a:t> </a:t>
            </a:r>
            <a:r>
              <a:rPr lang="en-US" sz="3000" kern="1200" dirty="0" err="1">
                <a:solidFill>
                  <a:srgbClr val="FFFFFF"/>
                </a:solidFill>
                <a:latin typeface="+mj-lt"/>
                <a:ea typeface="+mj-ea"/>
                <a:cs typeface="+mj-cs"/>
              </a:rPr>
              <a:t>en</a:t>
            </a:r>
            <a:r>
              <a:rPr lang="en-US" sz="3000" kern="1200" dirty="0">
                <a:solidFill>
                  <a:srgbClr val="FFFFFF"/>
                </a:solidFill>
                <a:latin typeface="+mj-lt"/>
                <a:ea typeface="+mj-ea"/>
                <a:cs typeface="+mj-cs"/>
              </a:rPr>
              <a:t> el </a:t>
            </a:r>
            <a:r>
              <a:rPr lang="en-US" sz="3000" kern="1200" dirty="0" err="1">
                <a:solidFill>
                  <a:srgbClr val="FFFFFF"/>
                </a:solidFill>
                <a:latin typeface="+mj-lt"/>
                <a:ea typeface="+mj-ea"/>
                <a:cs typeface="+mj-cs"/>
              </a:rPr>
              <a:t>círculo</a:t>
            </a:r>
            <a:r>
              <a:rPr lang="en-US" sz="3000" kern="1200" dirty="0">
                <a:solidFill>
                  <a:srgbClr val="FFFFFF"/>
                </a:solidFill>
                <a:latin typeface="+mj-lt"/>
                <a:ea typeface="+mj-ea"/>
                <a:cs typeface="+mj-cs"/>
              </a:rPr>
              <a:t>. </a:t>
            </a:r>
            <a:br>
              <a:rPr lang="en-US" sz="3000" kern="1200" dirty="0">
                <a:solidFill>
                  <a:srgbClr val="FFFFFF"/>
                </a:solidFill>
                <a:latin typeface="+mj-lt"/>
                <a:ea typeface="+mj-ea"/>
                <a:cs typeface="+mj-cs"/>
              </a:rPr>
            </a:br>
            <a:endParaRPr lang="en-US" sz="3000" kern="1200" dirty="0">
              <a:solidFill>
                <a:srgbClr val="FFFFFF"/>
              </a:solidFill>
              <a:latin typeface="+mj-lt"/>
              <a:ea typeface="+mj-ea"/>
              <a:cs typeface="+mj-cs"/>
            </a:endParaRPr>
          </a:p>
        </p:txBody>
      </p:sp>
      <p:pic>
        <p:nvPicPr>
          <p:cNvPr id="4" name="object 5">
            <a:extLst>
              <a:ext uri="{FF2B5EF4-FFF2-40B4-BE49-F238E27FC236}">
                <a16:creationId xmlns:a16="http://schemas.microsoft.com/office/drawing/2014/main" id="{08428142-0173-5564-2C3F-AA7CCDD95E08}"/>
              </a:ext>
            </a:extLst>
          </p:cNvPr>
          <p:cNvPicPr/>
          <p:nvPr/>
        </p:nvPicPr>
        <p:blipFill>
          <a:blip r:embed="rId3" cstate="print"/>
          <a:stretch>
            <a:fillRect/>
          </a:stretch>
        </p:blipFill>
        <p:spPr>
          <a:xfrm>
            <a:off x="3978235" y="891652"/>
            <a:ext cx="4844922" cy="4958642"/>
          </a:xfrm>
          <a:prstGeom prst="rect">
            <a:avLst/>
          </a:prstGeom>
        </p:spPr>
      </p:pic>
    </p:spTree>
    <p:extLst>
      <p:ext uri="{BB962C8B-B14F-4D97-AF65-F5344CB8AC3E}">
        <p14:creationId xmlns:p14="http://schemas.microsoft.com/office/powerpoint/2010/main" val="2551842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0418FAA-EED6-2DE0-F220-E00C1A02CDEF}"/>
              </a:ext>
            </a:extLst>
          </p:cNvPr>
          <p:cNvSpPr>
            <a:spLocks noGrp="1"/>
          </p:cNvSpPr>
          <p:nvPr>
            <p:ph type="title"/>
          </p:nvPr>
        </p:nvSpPr>
        <p:spPr>
          <a:xfrm>
            <a:off x="195134" y="1068935"/>
            <a:ext cx="2686052" cy="3071906"/>
          </a:xfrm>
        </p:spPr>
        <p:txBody>
          <a:bodyPr vert="horz" lIns="91440" tIns="45720" rIns="91440" bIns="45720" rtlCol="0" anchor="t">
            <a:noAutofit/>
          </a:bodyPr>
          <a:lstStyle/>
          <a:p>
            <a:r>
              <a:rPr lang="en-US" sz="2800" kern="1200" dirty="0">
                <a:solidFill>
                  <a:srgbClr val="FFFFFF"/>
                </a:solidFill>
                <a:latin typeface="+mj-lt"/>
                <a:ea typeface="+mj-ea"/>
                <a:cs typeface="+mj-cs"/>
              </a:rPr>
              <a:t>Mi Plato con alimentos saludables. </a:t>
            </a: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Haz que la mitad de los alimentos que comas sean frutas y verduras</a:t>
            </a:r>
          </a:p>
        </p:txBody>
      </p:sp>
      <p:pic>
        <p:nvPicPr>
          <p:cNvPr id="18" name="Content Placeholder 17">
            <a:extLst>
              <a:ext uri="{FF2B5EF4-FFF2-40B4-BE49-F238E27FC236}">
                <a16:creationId xmlns:a16="http://schemas.microsoft.com/office/drawing/2014/main" id="{1A763936-14DF-8D41-3EB7-D89F2B853F45}"/>
              </a:ext>
            </a:extLst>
          </p:cNvPr>
          <p:cNvPicPr>
            <a:picLocks noGrp="1" noChangeAspect="1"/>
          </p:cNvPicPr>
          <p:nvPr>
            <p:ph idx="1"/>
          </p:nvPr>
        </p:nvPicPr>
        <p:blipFill>
          <a:blip r:embed="rId3"/>
          <a:stretch>
            <a:fillRect/>
          </a:stretch>
        </p:blipFill>
        <p:spPr>
          <a:xfrm>
            <a:off x="3376821" y="1403533"/>
            <a:ext cx="5419311" cy="4050934"/>
          </a:xfrm>
          <a:prstGeom prst="rect">
            <a:avLst/>
          </a:prstGeom>
        </p:spPr>
      </p:pic>
    </p:spTree>
    <p:extLst>
      <p:ext uri="{BB962C8B-B14F-4D97-AF65-F5344CB8AC3E}">
        <p14:creationId xmlns:p14="http://schemas.microsoft.com/office/powerpoint/2010/main" val="99500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4533" y="6387353"/>
            <a:ext cx="8334935" cy="11206"/>
            <a:chOff x="306070" y="7239000"/>
            <a:chExt cx="9446260" cy="12700"/>
          </a:xfrm>
        </p:grpSpPr>
        <p:sp>
          <p:nvSpPr>
            <p:cNvPr id="3" name="object 3"/>
            <p:cNvSpPr/>
            <p:nvPr/>
          </p:nvSpPr>
          <p:spPr>
            <a:xfrm>
              <a:off x="350459" y="7245350"/>
              <a:ext cx="9377045" cy="0"/>
            </a:xfrm>
            <a:custGeom>
              <a:avLst/>
              <a:gdLst/>
              <a:ahLst/>
              <a:cxnLst/>
              <a:rect l="l" t="t" r="r" b="b"/>
              <a:pathLst>
                <a:path w="9377045">
                  <a:moveTo>
                    <a:pt x="0" y="0"/>
                  </a:moveTo>
                  <a:lnTo>
                    <a:pt x="9376498" y="0"/>
                  </a:lnTo>
                </a:path>
              </a:pathLst>
            </a:custGeom>
            <a:ln w="12700">
              <a:solidFill>
                <a:srgbClr val="000000"/>
              </a:solidFill>
              <a:prstDash val="dot"/>
            </a:ln>
          </p:spPr>
          <p:txBody>
            <a:bodyPr wrap="square" lIns="0" tIns="0" rIns="0" bIns="0" rtlCol="0"/>
            <a:lstStyle/>
            <a:p>
              <a:endParaRPr sz="1588"/>
            </a:p>
          </p:txBody>
        </p:sp>
        <p:sp>
          <p:nvSpPr>
            <p:cNvPr id="4" name="object 4"/>
            <p:cNvSpPr/>
            <p:nvPr/>
          </p:nvSpPr>
          <p:spPr>
            <a:xfrm>
              <a:off x="306070" y="7238999"/>
              <a:ext cx="9446260" cy="12700"/>
            </a:xfrm>
            <a:custGeom>
              <a:avLst/>
              <a:gdLst/>
              <a:ahLst/>
              <a:cxnLst/>
              <a:rect l="l" t="t" r="r" b="b"/>
              <a:pathLst>
                <a:path w="9446260" h="12700">
                  <a:moveTo>
                    <a:pt x="12700" y="6350"/>
                  </a:moveTo>
                  <a:lnTo>
                    <a:pt x="10833" y="1866"/>
                  </a:lnTo>
                  <a:lnTo>
                    <a:pt x="6350" y="0"/>
                  </a:lnTo>
                  <a:lnTo>
                    <a:pt x="1854" y="1866"/>
                  </a:lnTo>
                  <a:lnTo>
                    <a:pt x="0" y="6350"/>
                  </a:lnTo>
                  <a:lnTo>
                    <a:pt x="1854" y="10845"/>
                  </a:lnTo>
                  <a:lnTo>
                    <a:pt x="6350" y="12700"/>
                  </a:lnTo>
                  <a:lnTo>
                    <a:pt x="10833" y="10845"/>
                  </a:lnTo>
                  <a:lnTo>
                    <a:pt x="12700" y="6350"/>
                  </a:lnTo>
                  <a:close/>
                </a:path>
                <a:path w="9446260" h="12700">
                  <a:moveTo>
                    <a:pt x="9446260" y="6350"/>
                  </a:moveTo>
                  <a:lnTo>
                    <a:pt x="9444393" y="1866"/>
                  </a:lnTo>
                  <a:lnTo>
                    <a:pt x="9439910" y="0"/>
                  </a:lnTo>
                  <a:lnTo>
                    <a:pt x="9435414" y="1866"/>
                  </a:lnTo>
                  <a:lnTo>
                    <a:pt x="9433560" y="6350"/>
                  </a:lnTo>
                  <a:lnTo>
                    <a:pt x="9435414" y="10845"/>
                  </a:lnTo>
                  <a:lnTo>
                    <a:pt x="9439910" y="12700"/>
                  </a:lnTo>
                  <a:lnTo>
                    <a:pt x="9444393" y="10845"/>
                  </a:lnTo>
                  <a:lnTo>
                    <a:pt x="9446260" y="6350"/>
                  </a:lnTo>
                  <a:close/>
                </a:path>
              </a:pathLst>
            </a:custGeom>
            <a:solidFill>
              <a:srgbClr val="000000"/>
            </a:solidFill>
          </p:spPr>
          <p:txBody>
            <a:bodyPr wrap="square" lIns="0" tIns="0" rIns="0" bIns="0" rtlCol="0"/>
            <a:lstStyle/>
            <a:p>
              <a:endParaRPr sz="1588"/>
            </a:p>
          </p:txBody>
        </p:sp>
      </p:grpSp>
      <p:sp>
        <p:nvSpPr>
          <p:cNvPr id="7" name="object 7"/>
          <p:cNvSpPr txBox="1">
            <a:spLocks noGrp="1"/>
          </p:cNvSpPr>
          <p:nvPr>
            <p:ph type="title"/>
          </p:nvPr>
        </p:nvSpPr>
        <p:spPr>
          <a:xfrm>
            <a:off x="776567" y="305614"/>
            <a:ext cx="6820825" cy="688424"/>
          </a:xfrm>
          <a:prstGeom prst="rect">
            <a:avLst/>
          </a:prstGeom>
        </p:spPr>
        <p:txBody>
          <a:bodyPr vert="horz" wrap="square" lIns="0" tIns="11206" rIns="0" bIns="0" rtlCol="0" anchor="ctr">
            <a:spAutoFit/>
          </a:bodyPr>
          <a:lstStyle/>
          <a:p>
            <a:pPr marL="11206">
              <a:lnSpc>
                <a:spcPct val="100000"/>
              </a:lnSpc>
              <a:spcBef>
                <a:spcPts val="88"/>
              </a:spcBef>
            </a:pPr>
            <a:r>
              <a:rPr dirty="0"/>
              <a:t>Bebidas </a:t>
            </a:r>
            <a:r>
              <a:rPr spc="-88" dirty="0"/>
              <a:t>saludables</a:t>
            </a:r>
          </a:p>
        </p:txBody>
      </p:sp>
      <p:sp>
        <p:nvSpPr>
          <p:cNvPr id="12" name="object 12"/>
          <p:cNvSpPr txBox="1"/>
          <p:nvPr/>
        </p:nvSpPr>
        <p:spPr>
          <a:xfrm>
            <a:off x="776567" y="1329665"/>
            <a:ext cx="7453032" cy="443165"/>
          </a:xfrm>
          <a:prstGeom prst="rect">
            <a:avLst/>
          </a:prstGeom>
        </p:spPr>
        <p:txBody>
          <a:bodyPr vert="horz" wrap="square" lIns="0" tIns="11206" rIns="0" bIns="0" rtlCol="0">
            <a:spAutoFit/>
          </a:bodyPr>
          <a:lstStyle/>
          <a:p>
            <a:pPr marL="11206" marR="4483">
              <a:lnSpc>
                <a:spcPct val="119100"/>
              </a:lnSpc>
              <a:spcBef>
                <a:spcPts val="88"/>
              </a:spcBef>
            </a:pPr>
            <a:r>
              <a:rPr sz="1235" dirty="0">
                <a:latin typeface="Microsoft Sans Serif"/>
                <a:cs typeface="Microsoft Sans Serif"/>
              </a:rPr>
              <a:t>Hay muchas opciones de bebidas disponibles, </a:t>
            </a:r>
            <a:r>
              <a:rPr sz="1235" spc="66" dirty="0">
                <a:latin typeface="Microsoft Sans Serif"/>
                <a:cs typeface="Microsoft Sans Serif"/>
              </a:rPr>
              <a:t>pero </a:t>
            </a:r>
            <a:r>
              <a:rPr sz="1235" spc="84" dirty="0">
                <a:latin typeface="Microsoft Sans Serif"/>
                <a:cs typeface="Microsoft Sans Serif"/>
              </a:rPr>
              <a:t>algunas </a:t>
            </a:r>
            <a:r>
              <a:rPr sz="1235" dirty="0">
                <a:latin typeface="Microsoft Sans Serif"/>
                <a:cs typeface="Microsoft Sans Serif"/>
              </a:rPr>
              <a:t>son </a:t>
            </a:r>
            <a:r>
              <a:rPr lang="en-US" sz="1235" dirty="0">
                <a:latin typeface="Microsoft Sans Serif"/>
                <a:cs typeface="Microsoft Sans Serif"/>
              </a:rPr>
              <a:t>mejores para ti </a:t>
            </a:r>
            <a:r>
              <a:rPr sz="1235" dirty="0">
                <a:latin typeface="Microsoft Sans Serif"/>
                <a:cs typeface="Microsoft Sans Serif"/>
              </a:rPr>
              <a:t>que otras. </a:t>
            </a:r>
            <a:r>
              <a:rPr sz="1235" b="1" spc="-18" dirty="0">
                <a:latin typeface="Arial"/>
                <a:cs typeface="Arial"/>
              </a:rPr>
              <a:t>Esta </a:t>
            </a:r>
            <a:r>
              <a:rPr sz="1235" b="1" dirty="0">
                <a:latin typeface="Arial"/>
                <a:cs typeface="Arial"/>
              </a:rPr>
              <a:t>guía </a:t>
            </a:r>
            <a:r>
              <a:rPr sz="1235" b="1" spc="-57" dirty="0">
                <a:latin typeface="Arial"/>
                <a:cs typeface="Arial"/>
              </a:rPr>
              <a:t>puede </a:t>
            </a:r>
            <a:r>
              <a:rPr sz="1235" b="1" dirty="0">
                <a:latin typeface="Arial"/>
                <a:cs typeface="Arial"/>
              </a:rPr>
              <a:t>ayudarte </a:t>
            </a:r>
            <a:r>
              <a:rPr sz="1235" b="1" spc="-26" dirty="0">
                <a:latin typeface="Arial"/>
                <a:cs typeface="Arial"/>
              </a:rPr>
              <a:t>a </a:t>
            </a:r>
            <a:r>
              <a:rPr sz="1235" b="1" spc="-44" dirty="0">
                <a:latin typeface="Arial"/>
                <a:cs typeface="Arial"/>
              </a:rPr>
              <a:t>elegir </a:t>
            </a:r>
            <a:r>
              <a:rPr sz="1235" b="1" dirty="0">
                <a:latin typeface="Arial"/>
                <a:cs typeface="Arial"/>
              </a:rPr>
              <a:t>las mejores </a:t>
            </a:r>
            <a:r>
              <a:rPr sz="1235" b="1" spc="-44" dirty="0">
                <a:latin typeface="Arial"/>
                <a:cs typeface="Arial"/>
              </a:rPr>
              <a:t>opciones </a:t>
            </a:r>
            <a:r>
              <a:rPr sz="1235" b="1" spc="49" dirty="0">
                <a:latin typeface="Arial"/>
                <a:cs typeface="Arial"/>
              </a:rPr>
              <a:t>para </a:t>
            </a:r>
            <a:r>
              <a:rPr sz="1235" b="1" dirty="0">
                <a:latin typeface="Arial"/>
                <a:cs typeface="Arial"/>
              </a:rPr>
              <a:t>mantenerte hidratado </a:t>
            </a:r>
            <a:r>
              <a:rPr sz="1235" b="1" spc="-9" dirty="0">
                <a:latin typeface="Arial"/>
                <a:cs typeface="Arial"/>
              </a:rPr>
              <a:t>y </a:t>
            </a:r>
            <a:r>
              <a:rPr sz="1235" b="1" dirty="0">
                <a:latin typeface="Arial"/>
                <a:cs typeface="Arial"/>
              </a:rPr>
              <a:t>rendir al </a:t>
            </a:r>
            <a:r>
              <a:rPr sz="1235" b="1" spc="-9" dirty="0">
                <a:latin typeface="Arial"/>
                <a:cs typeface="Arial"/>
              </a:rPr>
              <a:t>máximo.</a:t>
            </a:r>
            <a:endParaRPr sz="1235" dirty="0">
              <a:latin typeface="Arial"/>
              <a:cs typeface="Arial"/>
            </a:endParaRPr>
          </a:p>
        </p:txBody>
      </p:sp>
      <p:sp>
        <p:nvSpPr>
          <p:cNvPr id="13" name="object 13"/>
          <p:cNvSpPr txBox="1"/>
          <p:nvPr/>
        </p:nvSpPr>
        <p:spPr>
          <a:xfrm>
            <a:off x="2554660" y="2062679"/>
            <a:ext cx="3621462" cy="3251241"/>
          </a:xfrm>
          <a:prstGeom prst="rect">
            <a:avLst/>
          </a:prstGeom>
        </p:spPr>
        <p:txBody>
          <a:bodyPr vert="horz" wrap="square" lIns="0" tIns="11206" rIns="0" bIns="0" rtlCol="0">
            <a:spAutoFit/>
          </a:bodyPr>
          <a:lstStyle/>
          <a:p>
            <a:pPr marL="11206" marR="277921">
              <a:lnSpc>
                <a:spcPct val="107200"/>
              </a:lnSpc>
              <a:spcBef>
                <a:spcPts val="88"/>
              </a:spcBef>
            </a:pPr>
            <a:r>
              <a:rPr sz="1600" b="1" spc="-49" dirty="0">
                <a:latin typeface="Arial"/>
                <a:cs typeface="Arial"/>
              </a:rPr>
              <a:t>Los refrescos, las </a:t>
            </a:r>
            <a:r>
              <a:rPr sz="1600" b="1" spc="-9" dirty="0">
                <a:latin typeface="Arial"/>
                <a:cs typeface="Arial"/>
              </a:rPr>
              <a:t>bebidas </a:t>
            </a:r>
            <a:r>
              <a:rPr sz="1600" b="1" dirty="0">
                <a:latin typeface="Arial"/>
                <a:cs typeface="Arial"/>
              </a:rPr>
              <a:t>energéticas </a:t>
            </a:r>
            <a:r>
              <a:rPr sz="1600" b="1" spc="-9" dirty="0">
                <a:latin typeface="Arial"/>
                <a:cs typeface="Arial"/>
              </a:rPr>
              <a:t>y las bebidas deportivas </a:t>
            </a:r>
            <a:r>
              <a:rPr sz="1600" b="1" dirty="0">
                <a:latin typeface="Arial"/>
                <a:cs typeface="Arial"/>
              </a:rPr>
              <a:t>NO </a:t>
            </a:r>
            <a:r>
              <a:rPr sz="1600" b="1" spc="-22" dirty="0">
                <a:latin typeface="Arial"/>
                <a:cs typeface="Arial"/>
              </a:rPr>
              <a:t>son </a:t>
            </a:r>
            <a:r>
              <a:rPr sz="1600" b="1" spc="-9" dirty="0">
                <a:latin typeface="Arial"/>
                <a:cs typeface="Arial"/>
              </a:rPr>
              <a:t>buenas opciones de </a:t>
            </a:r>
            <a:r>
              <a:rPr sz="1600" b="1" dirty="0">
                <a:latin typeface="Arial"/>
                <a:cs typeface="Arial"/>
              </a:rPr>
              <a:t>bebidas</a:t>
            </a:r>
            <a:r>
              <a:rPr sz="1600" b="1" spc="-9" dirty="0">
                <a:latin typeface="Arial"/>
                <a:cs typeface="Arial"/>
              </a:rPr>
              <a:t>.</a:t>
            </a:r>
            <a:endParaRPr lang="en-US" sz="1600" b="1" spc="-9" dirty="0">
              <a:latin typeface="Arial"/>
              <a:cs typeface="Arial"/>
            </a:endParaRPr>
          </a:p>
          <a:p>
            <a:pPr marL="11206" marR="277921">
              <a:lnSpc>
                <a:spcPct val="107200"/>
              </a:lnSpc>
              <a:spcBef>
                <a:spcPts val="88"/>
              </a:spcBef>
            </a:pPr>
            <a:endParaRPr lang="en-US" sz="1235" b="1" spc="-9" dirty="0">
              <a:latin typeface="Arial"/>
              <a:cs typeface="Arial"/>
            </a:endParaRPr>
          </a:p>
          <a:p>
            <a:pPr>
              <a:spcBef>
                <a:spcPts val="4"/>
              </a:spcBef>
            </a:pPr>
            <a:endParaRPr sz="1147" dirty="0">
              <a:latin typeface="Microsoft Sans Serif"/>
              <a:cs typeface="Microsoft Sans Serif"/>
            </a:endParaRPr>
          </a:p>
          <a:p>
            <a:pPr marL="11206" marR="149607">
              <a:lnSpc>
                <a:spcPct val="107200"/>
              </a:lnSpc>
            </a:pPr>
            <a:r>
              <a:rPr lang="en-US" sz="1600" b="1" dirty="0">
                <a:latin typeface="Arial"/>
                <a:cs typeface="Arial"/>
              </a:rPr>
              <a:t>3 tazas </a:t>
            </a:r>
            <a:r>
              <a:rPr sz="1600" b="1" spc="49" dirty="0">
                <a:latin typeface="Arial"/>
                <a:cs typeface="Arial"/>
              </a:rPr>
              <a:t>de </a:t>
            </a:r>
            <a:r>
              <a:rPr sz="1600" b="1" dirty="0">
                <a:latin typeface="Arial"/>
                <a:cs typeface="Arial"/>
              </a:rPr>
              <a:t>leche </a:t>
            </a:r>
            <a:r>
              <a:rPr sz="1600" b="1" spc="75" dirty="0">
                <a:latin typeface="Arial"/>
                <a:cs typeface="Arial"/>
              </a:rPr>
              <a:t>desnatada </a:t>
            </a:r>
            <a:r>
              <a:rPr sz="1600" b="1" spc="-9" dirty="0">
                <a:latin typeface="Arial"/>
                <a:cs typeface="Arial"/>
              </a:rPr>
              <a:t>y </a:t>
            </a:r>
            <a:r>
              <a:rPr sz="1600" b="1" spc="-18" dirty="0">
                <a:latin typeface="Arial"/>
                <a:cs typeface="Arial"/>
              </a:rPr>
              <a:t>zumo al 100% </a:t>
            </a:r>
            <a:r>
              <a:rPr lang="es-ES" sz="1600" b="1" spc="-9" dirty="0">
                <a:latin typeface="Arial"/>
                <a:cs typeface="Arial"/>
              </a:rPr>
              <a:t>si</a:t>
            </a:r>
            <a:r>
              <a:rPr sz="1600" b="1" spc="-9" dirty="0">
                <a:latin typeface="Arial"/>
                <a:cs typeface="Arial"/>
              </a:rPr>
              <a:t> </a:t>
            </a:r>
            <a:r>
              <a:rPr sz="1600" b="1" dirty="0">
                <a:latin typeface="Arial"/>
                <a:cs typeface="Arial"/>
              </a:rPr>
              <a:t>son </a:t>
            </a:r>
            <a:r>
              <a:rPr sz="1600" b="1" spc="-9" dirty="0">
                <a:latin typeface="Arial"/>
                <a:cs typeface="Arial"/>
              </a:rPr>
              <a:t>buenas </a:t>
            </a:r>
            <a:r>
              <a:rPr sz="1600" b="1" spc="-44" dirty="0">
                <a:latin typeface="Arial"/>
                <a:cs typeface="Arial"/>
              </a:rPr>
              <a:t>opciones</a:t>
            </a:r>
            <a:r>
              <a:rPr sz="1600" b="1" spc="-9" dirty="0">
                <a:latin typeface="Arial"/>
                <a:cs typeface="Arial"/>
              </a:rPr>
              <a:t>.</a:t>
            </a:r>
            <a:endParaRPr sz="1600" dirty="0">
              <a:latin typeface="Arial"/>
              <a:cs typeface="Arial"/>
            </a:endParaRPr>
          </a:p>
          <a:p>
            <a:pPr marL="11206" marR="4483">
              <a:lnSpc>
                <a:spcPct val="113700"/>
              </a:lnSpc>
              <a:spcBef>
                <a:spcPts val="829"/>
              </a:spcBef>
            </a:pPr>
            <a:endParaRPr sz="971" dirty="0">
              <a:latin typeface="Microsoft Sans Serif"/>
              <a:cs typeface="Microsoft Sans Serif"/>
            </a:endParaRPr>
          </a:p>
          <a:p>
            <a:pPr>
              <a:spcBef>
                <a:spcPts val="22"/>
              </a:spcBef>
            </a:pPr>
            <a:endParaRPr sz="1544" dirty="0">
              <a:latin typeface="Microsoft Sans Serif"/>
              <a:cs typeface="Microsoft Sans Serif"/>
            </a:endParaRPr>
          </a:p>
          <a:p>
            <a:pPr marL="11206"/>
            <a:r>
              <a:rPr sz="1600" b="1" dirty="0">
                <a:latin typeface="Arial"/>
                <a:cs typeface="Arial"/>
              </a:rPr>
              <a:t>El agua </a:t>
            </a:r>
            <a:r>
              <a:rPr sz="1600" b="1" spc="-26" dirty="0">
                <a:latin typeface="Arial"/>
                <a:cs typeface="Arial"/>
              </a:rPr>
              <a:t>es </a:t>
            </a:r>
            <a:r>
              <a:rPr sz="1600" b="1" dirty="0">
                <a:latin typeface="Arial"/>
                <a:cs typeface="Arial"/>
              </a:rPr>
              <a:t>la mejor </a:t>
            </a:r>
            <a:r>
              <a:rPr sz="1600" b="1" spc="-9" dirty="0">
                <a:latin typeface="Arial"/>
                <a:cs typeface="Arial"/>
              </a:rPr>
              <a:t>bebida </a:t>
            </a:r>
            <a:r>
              <a:rPr lang="en-US" sz="1600" b="1" spc="-9" dirty="0">
                <a:latin typeface="Arial"/>
                <a:cs typeface="Arial"/>
              </a:rPr>
              <a:t>para rehidratarse.</a:t>
            </a:r>
            <a:endParaRPr sz="1600" dirty="0">
              <a:latin typeface="Arial"/>
              <a:cs typeface="Arial"/>
            </a:endParaRPr>
          </a:p>
        </p:txBody>
      </p:sp>
      <p:pic>
        <p:nvPicPr>
          <p:cNvPr id="14" name="object 14"/>
          <p:cNvPicPr/>
          <p:nvPr/>
        </p:nvPicPr>
        <p:blipFill>
          <a:blip r:embed="rId3" cstate="print"/>
          <a:stretch>
            <a:fillRect/>
          </a:stretch>
        </p:blipFill>
        <p:spPr>
          <a:xfrm>
            <a:off x="6616846" y="4808839"/>
            <a:ext cx="1123657" cy="1465566"/>
          </a:xfrm>
          <a:prstGeom prst="rect">
            <a:avLst/>
          </a:prstGeom>
        </p:spPr>
      </p:pic>
      <p:grpSp>
        <p:nvGrpSpPr>
          <p:cNvPr id="29" name="Group 28">
            <a:extLst>
              <a:ext uri="{FF2B5EF4-FFF2-40B4-BE49-F238E27FC236}">
                <a16:creationId xmlns:a16="http://schemas.microsoft.com/office/drawing/2014/main" id="{460F57D3-F73F-33F0-56DF-AE0AD1587D7D}"/>
              </a:ext>
            </a:extLst>
          </p:cNvPr>
          <p:cNvGrpSpPr/>
          <p:nvPr/>
        </p:nvGrpSpPr>
        <p:grpSpPr>
          <a:xfrm>
            <a:off x="6050374" y="1837980"/>
            <a:ext cx="2499797" cy="1422351"/>
            <a:chOff x="6369053" y="2246004"/>
            <a:chExt cx="2111947" cy="1182996"/>
          </a:xfrm>
        </p:grpSpPr>
        <p:grpSp>
          <p:nvGrpSpPr>
            <p:cNvPr id="15" name="object 15"/>
            <p:cNvGrpSpPr/>
            <p:nvPr/>
          </p:nvGrpSpPr>
          <p:grpSpPr>
            <a:xfrm>
              <a:off x="7768723" y="2246004"/>
              <a:ext cx="712277" cy="1160584"/>
              <a:chOff x="8652153" y="2545472"/>
              <a:chExt cx="610870" cy="1164590"/>
            </a:xfrm>
          </p:grpSpPr>
          <p:pic>
            <p:nvPicPr>
              <p:cNvPr id="16" name="object 16"/>
              <p:cNvPicPr/>
              <p:nvPr/>
            </p:nvPicPr>
            <p:blipFill>
              <a:blip r:embed="rId4" cstate="print"/>
              <a:stretch>
                <a:fillRect/>
              </a:stretch>
            </p:blipFill>
            <p:spPr>
              <a:xfrm>
                <a:off x="8652153" y="2545472"/>
                <a:ext cx="590335" cy="1164116"/>
              </a:xfrm>
              <a:prstGeom prst="rect">
                <a:avLst/>
              </a:prstGeom>
            </p:spPr>
          </p:pic>
          <p:sp>
            <p:nvSpPr>
              <p:cNvPr id="17" name="object 17"/>
              <p:cNvSpPr/>
              <p:nvPr/>
            </p:nvSpPr>
            <p:spPr>
              <a:xfrm>
                <a:off x="8747342" y="30916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p>
            </p:txBody>
          </p:sp>
        </p:grpSp>
        <p:grpSp>
          <p:nvGrpSpPr>
            <p:cNvPr id="18" name="object 18"/>
            <p:cNvGrpSpPr/>
            <p:nvPr/>
          </p:nvGrpSpPr>
          <p:grpSpPr>
            <a:xfrm>
              <a:off x="7115367" y="2355036"/>
              <a:ext cx="549457" cy="1073964"/>
              <a:chOff x="7911682" y="2669041"/>
              <a:chExt cx="515620" cy="1083310"/>
            </a:xfrm>
          </p:grpSpPr>
          <p:pic>
            <p:nvPicPr>
              <p:cNvPr id="19" name="object 19"/>
              <p:cNvPicPr/>
              <p:nvPr/>
            </p:nvPicPr>
            <p:blipFill>
              <a:blip r:embed="rId5" cstate="print"/>
              <a:stretch>
                <a:fillRect/>
              </a:stretch>
            </p:blipFill>
            <p:spPr>
              <a:xfrm>
                <a:off x="7982149" y="2669041"/>
                <a:ext cx="374513" cy="1083061"/>
              </a:xfrm>
              <a:prstGeom prst="rect">
                <a:avLst/>
              </a:prstGeom>
            </p:spPr>
          </p:pic>
          <p:sp>
            <p:nvSpPr>
              <p:cNvPr id="20" name="object 20"/>
              <p:cNvSpPr/>
              <p:nvPr/>
            </p:nvSpPr>
            <p:spPr>
              <a:xfrm>
                <a:off x="7911682" y="31043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p>
            </p:txBody>
          </p:sp>
        </p:grpSp>
        <p:grpSp>
          <p:nvGrpSpPr>
            <p:cNvPr id="21" name="object 21"/>
            <p:cNvGrpSpPr/>
            <p:nvPr/>
          </p:nvGrpSpPr>
          <p:grpSpPr>
            <a:xfrm>
              <a:off x="6369053" y="2461026"/>
              <a:ext cx="567139" cy="967727"/>
              <a:chOff x="7065861" y="2789162"/>
              <a:chExt cx="515620" cy="985519"/>
            </a:xfrm>
          </p:grpSpPr>
          <p:pic>
            <p:nvPicPr>
              <p:cNvPr id="22" name="object 22"/>
              <p:cNvPicPr/>
              <p:nvPr/>
            </p:nvPicPr>
            <p:blipFill>
              <a:blip r:embed="rId6" cstate="print"/>
              <a:stretch>
                <a:fillRect/>
              </a:stretch>
            </p:blipFill>
            <p:spPr>
              <a:xfrm>
                <a:off x="7134616" y="2789162"/>
                <a:ext cx="398229" cy="985185"/>
              </a:xfrm>
              <a:prstGeom prst="rect">
                <a:avLst/>
              </a:prstGeom>
            </p:spPr>
          </p:pic>
          <p:sp>
            <p:nvSpPr>
              <p:cNvPr id="23" name="object 23"/>
              <p:cNvSpPr/>
              <p:nvPr/>
            </p:nvSpPr>
            <p:spPr>
              <a:xfrm>
                <a:off x="7065861" y="31043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p>
            </p:txBody>
          </p:sp>
        </p:grpSp>
      </p:grpSp>
      <p:pic>
        <p:nvPicPr>
          <p:cNvPr id="24" name="object 24"/>
          <p:cNvPicPr/>
          <p:nvPr/>
        </p:nvPicPr>
        <p:blipFill>
          <a:blip r:embed="rId7" cstate="print"/>
          <a:stretch>
            <a:fillRect/>
          </a:stretch>
        </p:blipFill>
        <p:spPr>
          <a:xfrm>
            <a:off x="722559" y="2135976"/>
            <a:ext cx="1391377" cy="3326733"/>
          </a:xfrm>
          <a:prstGeom prst="rect">
            <a:avLst/>
          </a:prstGeom>
        </p:spPr>
      </p:pic>
      <p:grpSp>
        <p:nvGrpSpPr>
          <p:cNvPr id="30" name="Group 29">
            <a:extLst>
              <a:ext uri="{FF2B5EF4-FFF2-40B4-BE49-F238E27FC236}">
                <a16:creationId xmlns:a16="http://schemas.microsoft.com/office/drawing/2014/main" id="{72AA6B00-1B27-26E1-B4CD-4DFFCF35F10E}"/>
              </a:ext>
            </a:extLst>
          </p:cNvPr>
          <p:cNvGrpSpPr/>
          <p:nvPr/>
        </p:nvGrpSpPr>
        <p:grpSpPr>
          <a:xfrm>
            <a:off x="6435589" y="3488805"/>
            <a:ext cx="1454185" cy="1200728"/>
            <a:chOff x="6374444" y="3557969"/>
            <a:chExt cx="1215105" cy="996863"/>
          </a:xfrm>
        </p:grpSpPr>
        <p:pic>
          <p:nvPicPr>
            <p:cNvPr id="25" name="object 25"/>
            <p:cNvPicPr/>
            <p:nvPr/>
          </p:nvPicPr>
          <p:blipFill>
            <a:blip r:embed="rId8" cstate="print"/>
            <a:stretch>
              <a:fillRect/>
            </a:stretch>
          </p:blipFill>
          <p:spPr>
            <a:xfrm>
              <a:off x="7290441" y="3839169"/>
              <a:ext cx="299108" cy="715663"/>
            </a:xfrm>
            <a:prstGeom prst="rect">
              <a:avLst/>
            </a:prstGeom>
          </p:spPr>
        </p:pic>
        <p:pic>
          <p:nvPicPr>
            <p:cNvPr id="26" name="object 26"/>
            <p:cNvPicPr/>
            <p:nvPr/>
          </p:nvPicPr>
          <p:blipFill>
            <a:blip r:embed="rId9" cstate="print"/>
            <a:stretch>
              <a:fillRect/>
            </a:stretch>
          </p:blipFill>
          <p:spPr>
            <a:xfrm>
              <a:off x="6374444" y="3557969"/>
              <a:ext cx="547732" cy="980727"/>
            </a:xfrm>
            <a:prstGeom prst="rect">
              <a:avLst/>
            </a:prstGeom>
          </p:spPr>
        </p:pic>
      </p:grpSp>
      <p:sp>
        <p:nvSpPr>
          <p:cNvPr id="27" name="object 27"/>
          <p:cNvSpPr txBox="1">
            <a:spLocks noGrp="1"/>
          </p:cNvSpPr>
          <p:nvPr>
            <p:ph type="ftr" sz="quarter" idx="5"/>
          </p:nvPr>
        </p:nvSpPr>
        <p:spPr>
          <a:xfrm>
            <a:off x="8868850" y="7294421"/>
            <a:ext cx="590550" cy="240665"/>
          </a:xfrm>
          <a:prstGeom prst="rect">
            <a:avLst/>
          </a:prstGeom>
        </p:spPr>
        <p:txBody>
          <a:bodyPr vert="horz" wrap="square" lIns="0" tIns="0" rIns="0" bIns="0" rtlCol="0">
            <a:spAutoFit/>
          </a:bodyPr>
          <a:lstStyle>
            <a:defPPr>
              <a:defRPr kern="0"/>
            </a:defPPr>
            <a:lvl1pPr>
              <a:defRPr sz="600" b="0" i="0">
                <a:solidFill>
                  <a:schemeClr val="tx1"/>
                </a:solidFill>
                <a:latin typeface="Microsoft Sans Serif"/>
                <a:cs typeface="Microsoft Sans Serif"/>
              </a:defRPr>
            </a:lvl1pPr>
          </a:lstStyle>
          <a:p>
            <a:pPr marL="12700">
              <a:spcBef>
                <a:spcPts val="60"/>
              </a:spcBef>
            </a:pPr>
            <a:r>
              <a:rPr lang="en-US" spc="-10"/>
              <a:t>Olimpiadas Especiales</a:t>
            </a:r>
          </a:p>
          <a:p>
            <a:pPr marL="201295"/>
            <a:r>
              <a:rPr lang="en-US" spc="-20"/>
              <a:t>Guía </a:t>
            </a:r>
            <a:r>
              <a:rPr lang="en-US" spc="-40"/>
              <a:t>FIT </a:t>
            </a:r>
            <a:r>
              <a:rPr lang="en-US"/>
              <a:t>5</a:t>
            </a:r>
            <a:endParaRPr spc="-18" dirty="0"/>
          </a:p>
        </p:txBody>
      </p:sp>
      <p:sp>
        <p:nvSpPr>
          <p:cNvPr id="28" name="object 28"/>
          <p:cNvSpPr txBox="1">
            <a:spLocks noGrp="1"/>
          </p:cNvSpPr>
          <p:nvPr>
            <p:ph type="sldNum" sz="quarter" idx="7"/>
          </p:nvPr>
        </p:nvSpPr>
        <p:spPr>
          <a:xfrm>
            <a:off x="9503409" y="7349995"/>
            <a:ext cx="196215" cy="168275"/>
          </a:xfrm>
          <a:prstGeom prst="rect">
            <a:avLst/>
          </a:prstGeom>
        </p:spPr>
        <p:txBody>
          <a:bodyPr vert="horz" wrap="square" lIns="0" tIns="0" rIns="0" bIns="0" rtlCol="0">
            <a:spAutoFit/>
          </a:bodyPr>
          <a:lstStyle>
            <a:defPPr>
              <a:defRPr kern="0"/>
            </a:defPPr>
            <a:lvl1pPr>
              <a:defRPr sz="1000" b="1" i="0">
                <a:solidFill>
                  <a:schemeClr val="tx1"/>
                </a:solidFill>
                <a:latin typeface="Arial"/>
                <a:cs typeface="Arial"/>
              </a:defRPr>
            </a:lvl1pPr>
          </a:lstStyle>
          <a:p>
            <a:pPr marL="38100">
              <a:spcBef>
                <a:spcPts val="30"/>
              </a:spcBef>
            </a:pPr>
            <a:fld id="{81D60167-4931-47E6-BA6A-407CBD079E47}" type="slidenum">
              <a:rPr lang="en-US" spc="-25" smtClean="0"/>
              <a:t>6</a:t>
            </a:fld>
            <a:endParaRPr spc="-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0509-6F61-B75B-36EF-D388127900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66F217-F37A-6232-C69E-3ABEA81F749E}"/>
              </a:ext>
            </a:extLst>
          </p:cNvPr>
          <p:cNvSpPr>
            <a:spLocks noGrp="1"/>
          </p:cNvSpPr>
          <p:nvPr>
            <p:ph idx="1"/>
          </p:nvPr>
        </p:nvSpPr>
        <p:spPr/>
        <p:txBody>
          <a:bodyPr/>
          <a:lstStyle/>
          <a:p>
            <a:endParaRPr lang="en-US"/>
          </a:p>
        </p:txBody>
      </p:sp>
      <p:pic>
        <p:nvPicPr>
          <p:cNvPr id="4" name="Picture 2" descr="Whole grain products">
            <a:extLst>
              <a:ext uri="{FF2B5EF4-FFF2-40B4-BE49-F238E27FC236}">
                <a16:creationId xmlns:a16="http://schemas.microsoft.com/office/drawing/2014/main" id="{D41415B8-E63B-EE9C-C800-5B8B4F0CB5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80" r="15098" b="1"/>
          <a:stretch/>
        </p:blipFill>
        <p:spPr bwMode="auto">
          <a:xfrm>
            <a:off x="2991625" y="10"/>
            <a:ext cx="6120019" cy="68758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0E0CFD5-B071-D40A-5B2E-1D398F98F7E9}"/>
              </a:ext>
            </a:extLst>
          </p:cNvPr>
          <p:cNvPicPr>
            <a:picLocks noChangeAspect="1"/>
          </p:cNvPicPr>
          <p:nvPr/>
        </p:nvPicPr>
        <p:blipFill>
          <a:blip r:embed="rId4"/>
          <a:stretch>
            <a:fillRect/>
          </a:stretch>
        </p:blipFill>
        <p:spPr>
          <a:xfrm>
            <a:off x="0" y="17819"/>
            <a:ext cx="2986999" cy="6858000"/>
          </a:xfrm>
          <a:prstGeom prst="rect">
            <a:avLst/>
          </a:prstGeom>
        </p:spPr>
      </p:pic>
    </p:spTree>
    <p:extLst>
      <p:ext uri="{BB962C8B-B14F-4D97-AF65-F5344CB8AC3E}">
        <p14:creationId xmlns:p14="http://schemas.microsoft.com/office/powerpoint/2010/main" val="391509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6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6FC4086-31EA-27FD-B77D-973B121B5300}"/>
              </a:ext>
            </a:extLst>
          </p:cNvPr>
          <p:cNvSpPr>
            <a:spLocks noGrp="1"/>
          </p:cNvSpPr>
          <p:nvPr>
            <p:ph type="title"/>
          </p:nvPr>
        </p:nvSpPr>
        <p:spPr>
          <a:xfrm>
            <a:off x="6820122" y="618681"/>
            <a:ext cx="2163858" cy="4794567"/>
          </a:xfrm>
        </p:spPr>
        <p:txBody>
          <a:bodyPr vert="horz" lIns="91440" tIns="45720" rIns="91440" bIns="45720" rtlCol="0" anchor="ctr">
            <a:normAutofit/>
          </a:bodyPr>
          <a:lstStyle/>
          <a:p>
            <a:r>
              <a:rPr lang="en-US" sz="3100" dirty="0">
                <a:solidFill>
                  <a:srgbClr val="FFFFFF"/>
                </a:solidFill>
              </a:rPr>
              <a:t>¿Por </a:t>
            </a:r>
            <a:r>
              <a:rPr lang="en-US" sz="3100" dirty="0" err="1">
                <a:solidFill>
                  <a:srgbClr val="FFFFFF"/>
                </a:solidFill>
              </a:rPr>
              <a:t>qué</a:t>
            </a:r>
            <a:r>
              <a:rPr lang="en-US" sz="3100" dirty="0">
                <a:solidFill>
                  <a:srgbClr val="FFFFFF"/>
                </a:solidFill>
              </a:rPr>
              <a:t> </a:t>
            </a:r>
            <a:r>
              <a:rPr lang="en-US" sz="3100" dirty="0" err="1">
                <a:solidFill>
                  <a:srgbClr val="FFFFFF"/>
                </a:solidFill>
              </a:rPr>
              <a:t>necesitamos</a:t>
            </a:r>
            <a:r>
              <a:rPr lang="en-US" sz="3100" dirty="0">
                <a:solidFill>
                  <a:srgbClr val="FFFFFF"/>
                </a:solidFill>
              </a:rPr>
              <a:t> </a:t>
            </a:r>
            <a:br>
              <a:rPr lang="en-US" sz="3100" dirty="0">
                <a:solidFill>
                  <a:srgbClr val="FFFFFF"/>
                </a:solidFill>
              </a:rPr>
            </a:br>
            <a:r>
              <a:rPr lang="en-US" sz="3100" dirty="0">
                <a:solidFill>
                  <a:srgbClr val="FFFFFF"/>
                </a:solidFill>
              </a:rPr>
              <a:t>carne, </a:t>
            </a:r>
            <a:r>
              <a:rPr lang="en-US" sz="3100" dirty="0" err="1">
                <a:solidFill>
                  <a:srgbClr val="FFFFFF"/>
                </a:solidFill>
              </a:rPr>
              <a:t>pescado</a:t>
            </a:r>
            <a:r>
              <a:rPr lang="en-US" sz="3100" dirty="0">
                <a:solidFill>
                  <a:srgbClr val="FFFFFF"/>
                </a:solidFill>
              </a:rPr>
              <a:t>, huevos y </a:t>
            </a:r>
            <a:r>
              <a:rPr lang="en-US" sz="3100" dirty="0" err="1">
                <a:solidFill>
                  <a:srgbClr val="FFFFFF"/>
                </a:solidFill>
              </a:rPr>
              <a:t>legumbres</a:t>
            </a:r>
            <a:r>
              <a:rPr lang="en-US" sz="3100" dirty="0">
                <a:solidFill>
                  <a:srgbClr val="FFFFFF"/>
                </a:solidFill>
              </a:rPr>
              <a:t> </a:t>
            </a:r>
            <a:r>
              <a:rPr lang="en-US" sz="3100" dirty="0" err="1">
                <a:solidFill>
                  <a:srgbClr val="FFFFFF"/>
                </a:solidFill>
              </a:rPr>
              <a:t>saludables</a:t>
            </a:r>
            <a:r>
              <a:rPr lang="en-US" sz="3100" dirty="0">
                <a:solidFill>
                  <a:srgbClr val="FFFFFF"/>
                </a:solidFill>
              </a:rPr>
              <a:t> ?</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36DCC74-9EDF-114A-6838-1F83E0E4530B}"/>
              </a:ext>
            </a:extLst>
          </p:cNvPr>
          <p:cNvPicPr>
            <a:picLocks noGrp="1" noChangeAspect="1"/>
          </p:cNvPicPr>
          <p:nvPr>
            <p:ph idx="1"/>
          </p:nvPr>
        </p:nvPicPr>
        <p:blipFill rotWithShape="1">
          <a:blip r:embed="rId3"/>
          <a:srcRect l="1178" r="11952" b="1"/>
          <a:stretch/>
        </p:blipFill>
        <p:spPr>
          <a:xfrm>
            <a:off x="732188" y="942538"/>
            <a:ext cx="5372416" cy="4808332"/>
          </a:xfrm>
          <a:prstGeom prst="rect">
            <a:avLst/>
          </a:prstGeom>
          <a:effectLst/>
        </p:spPr>
      </p:pic>
    </p:spTree>
    <p:extLst>
      <p:ext uri="{BB962C8B-B14F-4D97-AF65-F5344CB8AC3E}">
        <p14:creationId xmlns:p14="http://schemas.microsoft.com/office/powerpoint/2010/main" val="51958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ssorted vegetables and fruits">
            <a:extLst>
              <a:ext uri="{FF2B5EF4-FFF2-40B4-BE49-F238E27FC236}">
                <a16:creationId xmlns:a16="http://schemas.microsoft.com/office/drawing/2014/main" id="{D303224D-AE54-1FFD-87EE-D47FF196F3D5}"/>
              </a:ext>
            </a:extLst>
          </p:cNvPr>
          <p:cNvPicPr>
            <a:picLocks noChangeAspect="1"/>
          </p:cNvPicPr>
          <p:nvPr/>
        </p:nvPicPr>
        <p:blipFill rotWithShape="1">
          <a:blip r:embed="rId3"/>
          <a:srcRect l="14473" t="9091" r="4619"/>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65791D-DCD2-948C-AE51-64F071083E85}"/>
              </a:ext>
            </a:extLst>
          </p:cNvPr>
          <p:cNvSpPr>
            <a:spLocks noGrp="1"/>
          </p:cNvSpPr>
          <p:nvPr>
            <p:ph type="title"/>
          </p:nvPr>
        </p:nvSpPr>
        <p:spPr>
          <a:xfrm>
            <a:off x="303414" y="3091928"/>
            <a:ext cx="6808922" cy="2387600"/>
          </a:xfrm>
        </p:spPr>
        <p:txBody>
          <a:bodyPr vert="horz" lIns="91440" tIns="45720" rIns="91440" bIns="45720" rtlCol="0" anchor="b">
            <a:normAutofit/>
          </a:bodyPr>
          <a:lstStyle/>
          <a:p>
            <a:r>
              <a:rPr lang="en-US" sz="5700"/>
              <a:t>¿Cuáles son sus frutas favoritas?</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62122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5896</TotalTime>
  <Words>2672</Words>
  <Application>Microsoft Office PowerPoint</Application>
  <PresentationFormat>On-screen Show (4:3)</PresentationFormat>
  <Paragraphs>253</Paragraphs>
  <Slides>23</Slides>
  <Notes>22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23</vt:i4>
      </vt:variant>
    </vt:vector>
  </HeadingPairs>
  <TitlesOfParts>
    <vt:vector size="38" baseType="lpstr">
      <vt:lpstr>Aptos</vt:lpstr>
      <vt:lpstr>Arial</vt:lpstr>
      <vt:lpstr>bhfbold</vt:lpstr>
      <vt:lpstr>Calibri</vt:lpstr>
      <vt:lpstr>Calibri Light</vt:lpstr>
      <vt:lpstr>Georgia</vt:lpstr>
      <vt:lpstr>Microsoft Sans Serif</vt:lpstr>
      <vt:lpstr>nerislight</vt:lpstr>
      <vt:lpstr>Open Sans</vt:lpstr>
      <vt:lpstr>Poppins</vt:lpstr>
      <vt:lpstr>Proxima Nova</vt:lpstr>
      <vt:lpstr>Roboto</vt:lpstr>
      <vt:lpstr>Rubik</vt:lpstr>
      <vt:lpstr>Trebuchet</vt:lpstr>
      <vt:lpstr>Office Theme</vt:lpstr>
      <vt:lpstr>Esquema</vt:lpstr>
      <vt:lpstr>Nutrición e hidratación para los atletas</vt:lpstr>
      <vt:lpstr>PowerPoint Presentation</vt:lpstr>
      <vt:lpstr>  Mi Plato sirve para todas las culturas.  Sólo tienes que elegir los alimentos saludables por grupos que se muestran en el círculo.  </vt:lpstr>
      <vt:lpstr>Mi Plato con alimentos saludables.  Haz que la mitad de los alimentos que comas sean frutas y verduras</vt:lpstr>
      <vt:lpstr>Bebidas saludables</vt:lpstr>
      <vt:lpstr>PowerPoint Presentation</vt:lpstr>
      <vt:lpstr>¿Por qué necesitamos  carne, pescado, huevos y legumbres saludables ?</vt:lpstr>
      <vt:lpstr>¿Cuáles son sus frutas favoritas?</vt:lpstr>
      <vt:lpstr>¿Cuáles son las verduras más saludables?</vt:lpstr>
      <vt:lpstr>Formas de saber si un alimento envasado es saludable.</vt:lpstr>
      <vt:lpstr>Alimentos y bebidas que fortalecen los huesos</vt:lpstr>
      <vt:lpstr>Nutrición para una presión arterial adecuada</vt:lpstr>
      <vt:lpstr>Nutrición para un peso saludable y una cintura más pequeña </vt:lpstr>
      <vt:lpstr>Porciones perfectas</vt:lpstr>
      <vt:lpstr>Alimentos que fortalecen los huesos y los dientes.  </vt:lpstr>
      <vt:lpstr>Hidratación y salud</vt:lpstr>
      <vt:lpstr>Bebidas saludables</vt:lpstr>
      <vt:lpstr>PowerPoint Presentation</vt:lpstr>
      <vt:lpstr>PowerPoint Presentation</vt:lpstr>
      <vt:lpstr>PowerPoint Presentation</vt:lpstr>
      <vt:lpstr>Gracias por su interés en una nutrición e hidratación saludables. </vt:lpstr>
      <vt:lpstr>Reconocimiento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Pittaway</dc:creator>
  <cp:keywords>, docId:E38D49AC376E72A63372A01A1305990D</cp:keywords>
  <cp:lastModifiedBy>Faith Chabedi</cp:lastModifiedBy>
  <cp:revision>19</cp:revision>
  <dcterms:created xsi:type="dcterms:W3CDTF">2022-08-18T15:40:22Z</dcterms:created>
  <dcterms:modified xsi:type="dcterms:W3CDTF">2024-10-18T11:31:04Z</dcterms:modified>
</cp:coreProperties>
</file>